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76"/>
  </p:notesMasterIdLst>
  <p:handoutMasterIdLst>
    <p:handoutMasterId r:id="rId77"/>
  </p:handoutMasterIdLst>
  <p:sldIdLst>
    <p:sldId id="298" r:id="rId2"/>
    <p:sldId id="371" r:id="rId3"/>
    <p:sldId id="456" r:id="rId4"/>
    <p:sldId id="303" r:id="rId5"/>
    <p:sldId id="258" r:id="rId6"/>
    <p:sldId id="393" r:id="rId7"/>
    <p:sldId id="394" r:id="rId8"/>
    <p:sldId id="390" r:id="rId9"/>
    <p:sldId id="259" r:id="rId10"/>
    <p:sldId id="391" r:id="rId11"/>
    <p:sldId id="395" r:id="rId12"/>
    <p:sldId id="396" r:id="rId13"/>
    <p:sldId id="397" r:id="rId14"/>
    <p:sldId id="398" r:id="rId15"/>
    <p:sldId id="399" r:id="rId16"/>
    <p:sldId id="400" r:id="rId17"/>
    <p:sldId id="401" r:id="rId18"/>
    <p:sldId id="402" r:id="rId19"/>
    <p:sldId id="403" r:id="rId20"/>
    <p:sldId id="404" r:id="rId21"/>
    <p:sldId id="405" r:id="rId22"/>
    <p:sldId id="406" r:id="rId23"/>
    <p:sldId id="417" r:id="rId24"/>
    <p:sldId id="286" r:id="rId25"/>
    <p:sldId id="287" r:id="rId26"/>
    <p:sldId id="424" r:id="rId27"/>
    <p:sldId id="427" r:id="rId28"/>
    <p:sldId id="304" r:id="rId29"/>
    <p:sldId id="288" r:id="rId30"/>
    <p:sldId id="294" r:id="rId31"/>
    <p:sldId id="295" r:id="rId32"/>
    <p:sldId id="290" r:id="rId33"/>
    <p:sldId id="344" r:id="rId34"/>
    <p:sldId id="320" r:id="rId35"/>
    <p:sldId id="428" r:id="rId36"/>
    <p:sldId id="429" r:id="rId37"/>
    <p:sldId id="430" r:id="rId38"/>
    <p:sldId id="431" r:id="rId39"/>
    <p:sldId id="432" r:id="rId40"/>
    <p:sldId id="418" r:id="rId41"/>
    <p:sldId id="419" r:id="rId42"/>
    <p:sldId id="328" r:id="rId43"/>
    <p:sldId id="329" r:id="rId44"/>
    <p:sldId id="330" r:id="rId45"/>
    <p:sldId id="331" r:id="rId46"/>
    <p:sldId id="332" r:id="rId47"/>
    <p:sldId id="374" r:id="rId48"/>
    <p:sldId id="375" r:id="rId49"/>
    <p:sldId id="333" r:id="rId50"/>
    <p:sldId id="334" r:id="rId51"/>
    <p:sldId id="372" r:id="rId52"/>
    <p:sldId id="335" r:id="rId53"/>
    <p:sldId id="337" r:id="rId54"/>
    <p:sldId id="363" r:id="rId55"/>
    <p:sldId id="364" r:id="rId56"/>
    <p:sldId id="376" r:id="rId57"/>
    <p:sldId id="440" r:id="rId58"/>
    <p:sldId id="379" r:id="rId59"/>
    <p:sldId id="407" r:id="rId60"/>
    <p:sldId id="408" r:id="rId61"/>
    <p:sldId id="409" r:id="rId62"/>
    <p:sldId id="410" r:id="rId63"/>
    <p:sldId id="411" r:id="rId64"/>
    <p:sldId id="412" r:id="rId65"/>
    <p:sldId id="413" r:id="rId66"/>
    <p:sldId id="414" r:id="rId67"/>
    <p:sldId id="415" r:id="rId68"/>
    <p:sldId id="416" r:id="rId69"/>
    <p:sldId id="325" r:id="rId70"/>
    <p:sldId id="324" r:id="rId71"/>
    <p:sldId id="452" r:id="rId72"/>
    <p:sldId id="453" r:id="rId73"/>
    <p:sldId id="454" r:id="rId74"/>
    <p:sldId id="455" r:id="rId7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FFFFFF"/>
    <a:srgbClr val="3675F4"/>
    <a:srgbClr val="A2E8FE"/>
    <a:srgbClr val="0000FF"/>
    <a:srgbClr val="007C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3375" autoAdjust="0"/>
    <p:restoredTop sz="95148" autoAdjust="0"/>
  </p:normalViewPr>
  <p:slideViewPr>
    <p:cSldViewPr>
      <p:cViewPr varScale="1">
        <p:scale>
          <a:sx n="112" d="100"/>
          <a:sy n="112" d="100"/>
        </p:scale>
        <p:origin x="1632" y="114"/>
      </p:cViewPr>
      <p:guideLst>
        <p:guide orient="horz" pos="2160"/>
        <p:guide pos="2880"/>
      </p:guideLst>
    </p:cSldViewPr>
  </p:slideViewPr>
  <p:notesTextViewPr>
    <p:cViewPr>
      <p:scale>
        <a:sx n="100" d="100"/>
        <a:sy n="100" d="100"/>
      </p:scale>
      <p:origin x="0" y="0"/>
    </p:cViewPr>
  </p:notesTextViewPr>
  <p:sorterViewPr>
    <p:cViewPr>
      <p:scale>
        <a:sx n="130" d="100"/>
        <a:sy n="130" d="100"/>
      </p:scale>
      <p:origin x="0" y="0"/>
    </p:cViewPr>
  </p:sorterViewPr>
  <p:notesViewPr>
    <p:cSldViewPr>
      <p:cViewPr varScale="1">
        <p:scale>
          <a:sx n="67" d="100"/>
          <a:sy n="67" d="100"/>
        </p:scale>
        <p:origin x="-288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B72DC-13B6-4712-A1C0-8FBC98A163ED}"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zh-CN" altLang="en-US"/>
        </a:p>
      </dgm:t>
    </dgm:pt>
    <dgm:pt modelId="{818F1008-08A9-43FF-A467-6B1F25092519}">
      <dgm:prSet phldrT="[文本]"/>
      <dgm:spPr/>
      <dgm:t>
        <a:bodyPr/>
        <a:lstStyle/>
        <a:p>
          <a:pPr>
            <a:buFont typeface="Wingdings" panose="05000000000000000000" pitchFamily="2" charset="2"/>
            <a:buChar char="Ø"/>
          </a:pPr>
          <a:r>
            <a:rPr lang="zh-CN" altLang="zh-CN" dirty="0">
              <a:latin typeface="黑体" panose="02010609060101010101" pitchFamily="49" charset="-122"/>
              <a:ea typeface="黑体" panose="02010609060101010101" pitchFamily="49" charset="-122"/>
            </a:rPr>
            <a:t>湿地恢复与生态农业</a:t>
          </a:r>
          <a:endParaRPr lang="zh-CN" altLang="en-US" dirty="0"/>
        </a:p>
      </dgm:t>
    </dgm:pt>
    <dgm:pt modelId="{31192EF2-0CBC-4230-B657-A6C95412FC73}" type="parTrans" cxnId="{93595BC0-D4A6-4932-881E-64D64DA75458}">
      <dgm:prSet/>
      <dgm:spPr/>
      <dgm:t>
        <a:bodyPr/>
        <a:lstStyle/>
        <a:p>
          <a:endParaRPr lang="zh-CN" altLang="en-US"/>
        </a:p>
      </dgm:t>
    </dgm:pt>
    <dgm:pt modelId="{E39F0659-1598-4F8D-B61D-02F372E14C52}" type="sibTrans" cxnId="{93595BC0-D4A6-4932-881E-64D64DA75458}">
      <dgm:prSet/>
      <dgm:spPr/>
      <dgm:t>
        <a:bodyPr/>
        <a:lstStyle/>
        <a:p>
          <a:endParaRPr lang="zh-CN" altLang="en-US"/>
        </a:p>
      </dgm:t>
    </dgm:pt>
    <dgm:pt modelId="{2EB992B9-2CF0-4D16-91DD-2B373E2E0D89}">
      <dgm:prSet phldrT="[文本]"/>
      <dgm:spPr/>
      <dgm:t>
        <a:bodyPr/>
        <a:lstStyle/>
        <a:p>
          <a:pPr>
            <a:buFont typeface="Wingdings" panose="05000000000000000000" pitchFamily="2" charset="2"/>
            <a:buChar char="Ø"/>
          </a:pPr>
          <a:r>
            <a:rPr lang="zh-CN" altLang="zh-CN" dirty="0">
              <a:latin typeface="黑体" panose="02010609060101010101" pitchFamily="49" charset="-122"/>
              <a:ea typeface="黑体" panose="02010609060101010101" pitchFamily="49" charset="-122"/>
              <a:cs typeface="Times New Roman" panose="02020603050405020304" pitchFamily="18" charset="0"/>
            </a:rPr>
            <a:t>水质水量监测及模型验证</a:t>
          </a:r>
          <a:endParaRPr lang="zh-CN" altLang="en-US" dirty="0"/>
        </a:p>
      </dgm:t>
    </dgm:pt>
    <dgm:pt modelId="{D071BB3A-A965-4B68-A00B-6918DC828FB4}" type="parTrans" cxnId="{5C6AE2A3-F7C9-4F93-B8B4-38DB1CE80377}">
      <dgm:prSet/>
      <dgm:spPr/>
      <dgm:t>
        <a:bodyPr/>
        <a:lstStyle/>
        <a:p>
          <a:endParaRPr lang="zh-CN" altLang="en-US"/>
        </a:p>
      </dgm:t>
    </dgm:pt>
    <dgm:pt modelId="{00C10F19-9447-4D37-8C2B-014BE00BC592}" type="sibTrans" cxnId="{5C6AE2A3-F7C9-4F93-B8B4-38DB1CE80377}">
      <dgm:prSet/>
      <dgm:spPr/>
      <dgm:t>
        <a:bodyPr/>
        <a:lstStyle/>
        <a:p>
          <a:endParaRPr lang="zh-CN" altLang="en-US"/>
        </a:p>
      </dgm:t>
    </dgm:pt>
    <dgm:pt modelId="{54EF1A39-B7BF-4DBF-B29F-601E1A122A5B}" type="pres">
      <dgm:prSet presAssocID="{EB0B72DC-13B6-4712-A1C0-8FBC98A163ED}" presName="composite" presStyleCnt="0">
        <dgm:presLayoutVars>
          <dgm:chMax val="5"/>
          <dgm:dir/>
          <dgm:animLvl val="ctr"/>
          <dgm:resizeHandles val="exact"/>
        </dgm:presLayoutVars>
      </dgm:prSet>
      <dgm:spPr/>
      <dgm:t>
        <a:bodyPr/>
        <a:lstStyle/>
        <a:p>
          <a:endParaRPr lang="zh-CN" altLang="en-US"/>
        </a:p>
      </dgm:t>
    </dgm:pt>
    <dgm:pt modelId="{FE50399A-79F6-48E9-A5C8-0A550ED8F671}" type="pres">
      <dgm:prSet presAssocID="{EB0B72DC-13B6-4712-A1C0-8FBC98A163ED}" presName="cycle" presStyleCnt="0"/>
      <dgm:spPr/>
    </dgm:pt>
    <dgm:pt modelId="{4FEAB3E0-8E38-48E7-B5AF-96EEDB3A3C98}" type="pres">
      <dgm:prSet presAssocID="{EB0B72DC-13B6-4712-A1C0-8FBC98A163ED}" presName="centerShape" presStyleCnt="0"/>
      <dgm:spPr/>
    </dgm:pt>
    <dgm:pt modelId="{505C7D67-0272-4267-80B5-6B806B2C9134}" type="pres">
      <dgm:prSet presAssocID="{EB0B72DC-13B6-4712-A1C0-8FBC98A163ED}" presName="connSite" presStyleLbl="node1" presStyleIdx="0" presStyleCnt="3"/>
      <dgm:spPr/>
    </dgm:pt>
    <dgm:pt modelId="{841A7849-3A23-4BEF-9CD4-4799FC79FD63}" type="pres">
      <dgm:prSet presAssocID="{EB0B72DC-13B6-4712-A1C0-8FBC98A163ED}" presName="visible" presStyleLbl="node1" presStyleIdx="0" presStyleCnt="3"/>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pt>
    <dgm:pt modelId="{D4BD6306-8527-405B-BCBB-10FB4E44503F}" type="pres">
      <dgm:prSet presAssocID="{31192EF2-0CBC-4230-B657-A6C95412FC73}" presName="Name25" presStyleLbl="parChTrans1D1" presStyleIdx="0" presStyleCnt="2"/>
      <dgm:spPr/>
      <dgm:t>
        <a:bodyPr/>
        <a:lstStyle/>
        <a:p>
          <a:endParaRPr lang="zh-CN" altLang="en-US"/>
        </a:p>
      </dgm:t>
    </dgm:pt>
    <dgm:pt modelId="{0E6631E2-848B-413F-9BA6-2346D8F46471}" type="pres">
      <dgm:prSet presAssocID="{818F1008-08A9-43FF-A467-6B1F25092519}" presName="node" presStyleCnt="0"/>
      <dgm:spPr/>
    </dgm:pt>
    <dgm:pt modelId="{3182B78E-EDBE-4E71-BFB6-F621B9058117}" type="pres">
      <dgm:prSet presAssocID="{818F1008-08A9-43FF-A467-6B1F25092519}" presName="parentNode" presStyleLbl="node1" presStyleIdx="1" presStyleCnt="3" custScaleX="295175" custScaleY="109611" custLinFactX="43918" custLinFactNeighborX="100000" custLinFactNeighborY="36586">
        <dgm:presLayoutVars>
          <dgm:chMax val="1"/>
          <dgm:bulletEnabled val="1"/>
        </dgm:presLayoutVars>
      </dgm:prSet>
      <dgm:spPr/>
      <dgm:t>
        <a:bodyPr/>
        <a:lstStyle/>
        <a:p>
          <a:endParaRPr lang="zh-CN" altLang="en-US"/>
        </a:p>
      </dgm:t>
    </dgm:pt>
    <dgm:pt modelId="{0B9517C1-2271-4A37-9F6B-FE74884711B8}" type="pres">
      <dgm:prSet presAssocID="{818F1008-08A9-43FF-A467-6B1F25092519}" presName="childNode" presStyleLbl="revTx" presStyleIdx="0" presStyleCnt="0">
        <dgm:presLayoutVars>
          <dgm:bulletEnabled val="1"/>
        </dgm:presLayoutVars>
      </dgm:prSet>
      <dgm:spPr/>
    </dgm:pt>
    <dgm:pt modelId="{CC74A829-E281-4C23-A3DB-3A0A3D08F9DF}" type="pres">
      <dgm:prSet presAssocID="{D071BB3A-A965-4B68-A00B-6918DC828FB4}" presName="Name25" presStyleLbl="parChTrans1D1" presStyleIdx="1" presStyleCnt="2"/>
      <dgm:spPr/>
      <dgm:t>
        <a:bodyPr/>
        <a:lstStyle/>
        <a:p>
          <a:endParaRPr lang="zh-CN" altLang="en-US"/>
        </a:p>
      </dgm:t>
    </dgm:pt>
    <dgm:pt modelId="{4AEA367F-5E2A-47A7-8D33-A34E6D864472}" type="pres">
      <dgm:prSet presAssocID="{2EB992B9-2CF0-4D16-91DD-2B373E2E0D89}" presName="node" presStyleCnt="0"/>
      <dgm:spPr/>
    </dgm:pt>
    <dgm:pt modelId="{3493CAF2-34E5-4F0B-A55E-36D2A73ED109}" type="pres">
      <dgm:prSet presAssocID="{2EB992B9-2CF0-4D16-91DD-2B373E2E0D89}" presName="parentNode" presStyleLbl="node1" presStyleIdx="2" presStyleCnt="3" custScaleX="299502" custScaleY="114089" custLinFactX="56498" custLinFactNeighborX="100000" custLinFactNeighborY="-54670">
        <dgm:presLayoutVars>
          <dgm:chMax val="1"/>
          <dgm:bulletEnabled val="1"/>
        </dgm:presLayoutVars>
      </dgm:prSet>
      <dgm:spPr/>
      <dgm:t>
        <a:bodyPr/>
        <a:lstStyle/>
        <a:p>
          <a:endParaRPr lang="zh-CN" altLang="en-US"/>
        </a:p>
      </dgm:t>
    </dgm:pt>
    <dgm:pt modelId="{DC285A2E-CD1E-485A-93C3-9AAD93B2ABC1}" type="pres">
      <dgm:prSet presAssocID="{2EB992B9-2CF0-4D16-91DD-2B373E2E0D89}" presName="childNode" presStyleLbl="revTx" presStyleIdx="0" presStyleCnt="0">
        <dgm:presLayoutVars>
          <dgm:bulletEnabled val="1"/>
        </dgm:presLayoutVars>
      </dgm:prSet>
      <dgm:spPr/>
    </dgm:pt>
  </dgm:ptLst>
  <dgm:cxnLst>
    <dgm:cxn modelId="{5C6AE2A3-F7C9-4F93-B8B4-38DB1CE80377}" srcId="{EB0B72DC-13B6-4712-A1C0-8FBC98A163ED}" destId="{2EB992B9-2CF0-4D16-91DD-2B373E2E0D89}" srcOrd="1" destOrd="0" parTransId="{D071BB3A-A965-4B68-A00B-6918DC828FB4}" sibTransId="{00C10F19-9447-4D37-8C2B-014BE00BC592}"/>
    <dgm:cxn modelId="{93595BC0-D4A6-4932-881E-64D64DA75458}" srcId="{EB0B72DC-13B6-4712-A1C0-8FBC98A163ED}" destId="{818F1008-08A9-43FF-A467-6B1F25092519}" srcOrd="0" destOrd="0" parTransId="{31192EF2-0CBC-4230-B657-A6C95412FC73}" sibTransId="{E39F0659-1598-4F8D-B61D-02F372E14C52}"/>
    <dgm:cxn modelId="{CB683047-CE7C-412C-ADBD-48C2C40409B4}" type="presOf" srcId="{31192EF2-0CBC-4230-B657-A6C95412FC73}" destId="{D4BD6306-8527-405B-BCBB-10FB4E44503F}" srcOrd="0" destOrd="0" presId="urn:microsoft.com/office/officeart/2005/8/layout/radial2"/>
    <dgm:cxn modelId="{A0514FE4-1C61-4477-9BAE-5F2B3C763953}" type="presOf" srcId="{2EB992B9-2CF0-4D16-91DD-2B373E2E0D89}" destId="{3493CAF2-34E5-4F0B-A55E-36D2A73ED109}" srcOrd="0" destOrd="0" presId="urn:microsoft.com/office/officeart/2005/8/layout/radial2"/>
    <dgm:cxn modelId="{D1432F39-E8DE-47D1-B3AE-1ABF0FB010C1}" type="presOf" srcId="{D071BB3A-A965-4B68-A00B-6918DC828FB4}" destId="{CC74A829-E281-4C23-A3DB-3A0A3D08F9DF}" srcOrd="0" destOrd="0" presId="urn:microsoft.com/office/officeart/2005/8/layout/radial2"/>
    <dgm:cxn modelId="{735C7D3F-2E5A-4369-8491-EFA2358DA0FE}" type="presOf" srcId="{818F1008-08A9-43FF-A467-6B1F25092519}" destId="{3182B78E-EDBE-4E71-BFB6-F621B9058117}" srcOrd="0" destOrd="0" presId="urn:microsoft.com/office/officeart/2005/8/layout/radial2"/>
    <dgm:cxn modelId="{FC4FB5FD-273C-4DD5-A0EC-53098DB0B609}" type="presOf" srcId="{EB0B72DC-13B6-4712-A1C0-8FBC98A163ED}" destId="{54EF1A39-B7BF-4DBF-B29F-601E1A122A5B}" srcOrd="0" destOrd="0" presId="urn:microsoft.com/office/officeart/2005/8/layout/radial2"/>
    <dgm:cxn modelId="{BF53CDEC-D2AE-48D6-8E01-E420792BF64B}" type="presParOf" srcId="{54EF1A39-B7BF-4DBF-B29F-601E1A122A5B}" destId="{FE50399A-79F6-48E9-A5C8-0A550ED8F671}" srcOrd="0" destOrd="0" presId="urn:microsoft.com/office/officeart/2005/8/layout/radial2"/>
    <dgm:cxn modelId="{F0D87023-41AF-4584-9EF2-280C16050059}" type="presParOf" srcId="{FE50399A-79F6-48E9-A5C8-0A550ED8F671}" destId="{4FEAB3E0-8E38-48E7-B5AF-96EEDB3A3C98}" srcOrd="0" destOrd="0" presId="urn:microsoft.com/office/officeart/2005/8/layout/radial2"/>
    <dgm:cxn modelId="{74A36D5B-6D65-40CD-9A2C-4C21D3371E10}" type="presParOf" srcId="{4FEAB3E0-8E38-48E7-B5AF-96EEDB3A3C98}" destId="{505C7D67-0272-4267-80B5-6B806B2C9134}" srcOrd="0" destOrd="0" presId="urn:microsoft.com/office/officeart/2005/8/layout/radial2"/>
    <dgm:cxn modelId="{60524EF7-588A-4A96-B756-0012079292D7}" type="presParOf" srcId="{4FEAB3E0-8E38-48E7-B5AF-96EEDB3A3C98}" destId="{841A7849-3A23-4BEF-9CD4-4799FC79FD63}" srcOrd="1" destOrd="0" presId="urn:microsoft.com/office/officeart/2005/8/layout/radial2"/>
    <dgm:cxn modelId="{93B48ECA-74E7-4A09-8A8D-9100B66903E4}" type="presParOf" srcId="{FE50399A-79F6-48E9-A5C8-0A550ED8F671}" destId="{D4BD6306-8527-405B-BCBB-10FB4E44503F}" srcOrd="1" destOrd="0" presId="urn:microsoft.com/office/officeart/2005/8/layout/radial2"/>
    <dgm:cxn modelId="{EF389D0B-E520-425E-BB6C-D7DB1B76EC10}" type="presParOf" srcId="{FE50399A-79F6-48E9-A5C8-0A550ED8F671}" destId="{0E6631E2-848B-413F-9BA6-2346D8F46471}" srcOrd="2" destOrd="0" presId="urn:microsoft.com/office/officeart/2005/8/layout/radial2"/>
    <dgm:cxn modelId="{D4B61035-36B4-4E0C-8DEE-E9FF537953AE}" type="presParOf" srcId="{0E6631E2-848B-413F-9BA6-2346D8F46471}" destId="{3182B78E-EDBE-4E71-BFB6-F621B9058117}" srcOrd="0" destOrd="0" presId="urn:microsoft.com/office/officeart/2005/8/layout/radial2"/>
    <dgm:cxn modelId="{8AC710A2-565E-42F7-824B-EB33FB11E52D}" type="presParOf" srcId="{0E6631E2-848B-413F-9BA6-2346D8F46471}" destId="{0B9517C1-2271-4A37-9F6B-FE74884711B8}" srcOrd="1" destOrd="0" presId="urn:microsoft.com/office/officeart/2005/8/layout/radial2"/>
    <dgm:cxn modelId="{6976E672-5A19-4531-BE2B-03ADEC8911FC}" type="presParOf" srcId="{FE50399A-79F6-48E9-A5C8-0A550ED8F671}" destId="{CC74A829-E281-4C23-A3DB-3A0A3D08F9DF}" srcOrd="3" destOrd="0" presId="urn:microsoft.com/office/officeart/2005/8/layout/radial2"/>
    <dgm:cxn modelId="{40B9EF23-31E1-476F-B621-F024BE13039E}" type="presParOf" srcId="{FE50399A-79F6-48E9-A5C8-0A550ED8F671}" destId="{4AEA367F-5E2A-47A7-8D33-A34E6D864472}" srcOrd="4" destOrd="0" presId="urn:microsoft.com/office/officeart/2005/8/layout/radial2"/>
    <dgm:cxn modelId="{A5741D44-1FFC-496D-8D26-D3BB78D7970D}" type="presParOf" srcId="{4AEA367F-5E2A-47A7-8D33-A34E6D864472}" destId="{3493CAF2-34E5-4F0B-A55E-36D2A73ED109}" srcOrd="0" destOrd="0" presId="urn:microsoft.com/office/officeart/2005/8/layout/radial2"/>
    <dgm:cxn modelId="{9D30AB98-11E5-4291-9D29-C684482DEC87}" type="presParOf" srcId="{4AEA367F-5E2A-47A7-8D33-A34E6D864472}" destId="{DC285A2E-CD1E-485A-93C3-9AAD93B2ABC1}"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4A829-E281-4C23-A3DB-3A0A3D08F9DF}">
      <dsp:nvSpPr>
        <dsp:cNvPr id="0" name=""/>
        <dsp:cNvSpPr/>
      </dsp:nvSpPr>
      <dsp:spPr>
        <a:xfrm rot="522067">
          <a:off x="1062083" y="2221718"/>
          <a:ext cx="1588955" cy="63105"/>
        </a:xfrm>
        <a:custGeom>
          <a:avLst/>
          <a:gdLst/>
          <a:ahLst/>
          <a:cxnLst/>
          <a:rect l="0" t="0" r="0" b="0"/>
          <a:pathLst>
            <a:path>
              <a:moveTo>
                <a:pt x="0" y="31552"/>
              </a:moveTo>
              <a:lnTo>
                <a:pt x="1588955" y="315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BD6306-8527-405B-BCBB-10FB4E44503F}">
      <dsp:nvSpPr>
        <dsp:cNvPr id="0" name=""/>
        <dsp:cNvSpPr/>
      </dsp:nvSpPr>
      <dsp:spPr>
        <a:xfrm rot="20890563">
          <a:off x="1053259" y="1656940"/>
          <a:ext cx="1693648" cy="63105"/>
        </a:xfrm>
        <a:custGeom>
          <a:avLst/>
          <a:gdLst/>
          <a:ahLst/>
          <a:cxnLst/>
          <a:rect l="0" t="0" r="0" b="0"/>
          <a:pathLst>
            <a:path>
              <a:moveTo>
                <a:pt x="0" y="31552"/>
              </a:moveTo>
              <a:lnTo>
                <a:pt x="1693648" y="315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1A7849-3A23-4BEF-9CD4-4799FC79FD63}">
      <dsp:nvSpPr>
        <dsp:cNvPr id="0" name=""/>
        <dsp:cNvSpPr/>
      </dsp:nvSpPr>
      <dsp:spPr>
        <a:xfrm>
          <a:off x="-745368" y="950020"/>
          <a:ext cx="2137171" cy="2137171"/>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82B78E-EDBE-4E71-BFB6-F621B9058117}">
      <dsp:nvSpPr>
        <dsp:cNvPr id="0" name=""/>
        <dsp:cNvSpPr/>
      </dsp:nvSpPr>
      <dsp:spPr>
        <a:xfrm>
          <a:off x="2501348" y="537271"/>
          <a:ext cx="3531488" cy="13113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buFont typeface="Wingdings" panose="05000000000000000000" pitchFamily="2" charset="2"/>
            <a:buChar char="Ø"/>
          </a:pPr>
          <a:r>
            <a:rPr lang="zh-CN" altLang="zh-CN" sz="2600" kern="1200" dirty="0">
              <a:latin typeface="黑体" panose="02010609060101010101" pitchFamily="49" charset="-122"/>
              <a:ea typeface="黑体" panose="02010609060101010101" pitchFamily="49" charset="-122"/>
            </a:rPr>
            <a:t>湿地恢复与生态农业</a:t>
          </a:r>
          <a:endParaRPr lang="zh-CN" altLang="en-US" sz="2600" kern="1200" dirty="0"/>
        </a:p>
      </dsp:txBody>
      <dsp:txXfrm>
        <a:off x="3018522" y="729320"/>
        <a:ext cx="2497140" cy="927293"/>
      </dsp:txXfrm>
    </dsp:sp>
    <dsp:sp modelId="{3493CAF2-34E5-4F0B-A55E-36D2A73ED109}">
      <dsp:nvSpPr>
        <dsp:cNvPr id="0" name=""/>
        <dsp:cNvSpPr/>
      </dsp:nvSpPr>
      <dsp:spPr>
        <a:xfrm>
          <a:off x="2512743" y="1945404"/>
          <a:ext cx="3583256" cy="13649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buFont typeface="Wingdings" panose="05000000000000000000" pitchFamily="2" charset="2"/>
            <a:buChar char="Ø"/>
          </a:pPr>
          <a:r>
            <a:rPr lang="zh-CN" altLang="zh-CN" sz="2500" kern="1200" dirty="0">
              <a:latin typeface="黑体" panose="02010609060101010101" pitchFamily="49" charset="-122"/>
              <a:ea typeface="黑体" panose="02010609060101010101" pitchFamily="49" charset="-122"/>
              <a:cs typeface="Times New Roman" panose="02020603050405020304" pitchFamily="18" charset="0"/>
            </a:rPr>
            <a:t>水质水量监测及模型验证</a:t>
          </a:r>
          <a:endParaRPr lang="zh-CN" altLang="en-US" sz="2500" kern="1200" dirty="0"/>
        </a:p>
      </dsp:txBody>
      <dsp:txXfrm>
        <a:off x="3037499" y="2145299"/>
        <a:ext cx="2533744" cy="965176"/>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1331A3-38EC-44E4-8BB7-B27AD0D59445}" type="datetimeFigureOut">
              <a:rPr lang="zh-CN" altLang="en-US" smtClean="0"/>
              <a:pPr/>
              <a:t>2020/10/28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7923F6B-D81C-4C07-AFDF-CF1915610F01}" type="slidenum">
              <a:rPr lang="zh-CN" altLang="en-US" smtClean="0"/>
              <a:pPr/>
              <a:t>‹#›</a:t>
            </a:fld>
            <a:endParaRPr lang="zh-CN" altLang="en-US"/>
          </a:p>
        </p:txBody>
      </p:sp>
    </p:spTree>
    <p:extLst>
      <p:ext uri="{BB962C8B-B14F-4D97-AF65-F5344CB8AC3E}">
        <p14:creationId xmlns:p14="http://schemas.microsoft.com/office/powerpoint/2010/main" val="1129839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E5E18C-56FC-49A8-8220-82DED62071B1}" type="datetimeFigureOut">
              <a:rPr lang="zh-CN" altLang="en-US" smtClean="0"/>
              <a:pPr/>
              <a:t>2020/10/28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750C7B-926A-4801-A480-C2EFB9713836}" type="slidenum">
              <a:rPr lang="zh-CN" altLang="en-US" smtClean="0"/>
              <a:pPr/>
              <a:t>‹#›</a:t>
            </a:fld>
            <a:endParaRPr lang="zh-CN" altLang="en-US"/>
          </a:p>
        </p:txBody>
      </p:sp>
    </p:spTree>
    <p:extLst>
      <p:ext uri="{BB962C8B-B14F-4D97-AF65-F5344CB8AC3E}">
        <p14:creationId xmlns:p14="http://schemas.microsoft.com/office/powerpoint/2010/main" val="159969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E750C7B-926A-4801-A480-C2EFB9713836}" type="slidenum">
              <a:rPr lang="zh-CN" altLang="en-US" smtClean="0"/>
              <a:pPr/>
              <a:t>3</a:t>
            </a:fld>
            <a:endParaRPr lang="zh-CN" altLang="en-US"/>
          </a:p>
        </p:txBody>
      </p:sp>
    </p:spTree>
    <p:extLst>
      <p:ext uri="{BB962C8B-B14F-4D97-AF65-F5344CB8AC3E}">
        <p14:creationId xmlns:p14="http://schemas.microsoft.com/office/powerpoint/2010/main" val="1494243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73C322F-5600-4A7B-9A56-CA25CEE8EB93}" type="slidenum">
              <a:rPr lang="zh-CN" altLang="en-US" smtClean="0"/>
              <a:pPr/>
              <a:t>38</a:t>
            </a:fld>
            <a:endParaRPr lang="zh-CN" altLang="en-US"/>
          </a:p>
        </p:txBody>
      </p:sp>
    </p:spTree>
    <p:extLst>
      <p:ext uri="{BB962C8B-B14F-4D97-AF65-F5344CB8AC3E}">
        <p14:creationId xmlns:p14="http://schemas.microsoft.com/office/powerpoint/2010/main" val="1590190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pPr/>
              <a:t>46</a:t>
            </a:fld>
            <a:endParaRPr lang="zh-CN" altLang="en-US"/>
          </a:p>
        </p:txBody>
      </p:sp>
    </p:spTree>
    <p:extLst>
      <p:ext uri="{BB962C8B-B14F-4D97-AF65-F5344CB8AC3E}">
        <p14:creationId xmlns:p14="http://schemas.microsoft.com/office/powerpoint/2010/main" val="1361433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pPr/>
              <a:t>47</a:t>
            </a:fld>
            <a:endParaRPr lang="zh-CN" altLang="en-US"/>
          </a:p>
        </p:txBody>
      </p:sp>
    </p:spTree>
    <p:extLst>
      <p:ext uri="{BB962C8B-B14F-4D97-AF65-F5344CB8AC3E}">
        <p14:creationId xmlns:p14="http://schemas.microsoft.com/office/powerpoint/2010/main" val="2164686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pPr/>
              <a:t>48</a:t>
            </a:fld>
            <a:endParaRPr lang="zh-CN" altLang="en-US"/>
          </a:p>
        </p:txBody>
      </p:sp>
    </p:spTree>
    <p:extLst>
      <p:ext uri="{BB962C8B-B14F-4D97-AF65-F5344CB8AC3E}">
        <p14:creationId xmlns:p14="http://schemas.microsoft.com/office/powerpoint/2010/main" val="1624119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lgn="r" eaLnBrk="1" hangingPunct="1">
              <a:spcBef>
                <a:spcPct val="0"/>
              </a:spcBef>
            </a:pPr>
            <a:fld id="{6B4237B4-36C3-49E6-AD48-790E95D2E410}" type="slidenum">
              <a:rPr lang="en-US" altLang="zh-CN"/>
              <a:pPr algn="r" eaLnBrk="1" hangingPunct="1">
                <a:spcBef>
                  <a:spcPct val="0"/>
                </a:spcBef>
              </a:pPr>
              <a:t>54</a:t>
            </a:fld>
            <a:endParaRPr lang="en-US" altLang="zh-CN"/>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latin typeface="Arial" panose="020B0604020202020204" pitchFamily="34" charset="0"/>
            </a:endParaRPr>
          </a:p>
        </p:txBody>
      </p:sp>
    </p:spTree>
    <p:extLst>
      <p:ext uri="{BB962C8B-B14F-4D97-AF65-F5344CB8AC3E}">
        <p14:creationId xmlns:p14="http://schemas.microsoft.com/office/powerpoint/2010/main" val="2745839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E750C7B-926A-4801-A480-C2EFB9713836}" type="slidenum">
              <a:rPr lang="zh-CN" altLang="en-US" smtClean="0"/>
              <a:pPr/>
              <a:t>74</a:t>
            </a:fld>
            <a:endParaRPr lang="zh-CN" altLang="en-US"/>
          </a:p>
        </p:txBody>
      </p:sp>
    </p:spTree>
    <p:extLst>
      <p:ext uri="{BB962C8B-B14F-4D97-AF65-F5344CB8AC3E}">
        <p14:creationId xmlns:p14="http://schemas.microsoft.com/office/powerpoint/2010/main" val="3843633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E750C7B-926A-4801-A480-C2EFB9713836}" type="slidenum">
              <a:rPr lang="zh-CN" altLang="en-US" smtClean="0"/>
              <a:pPr/>
              <a:t>4</a:t>
            </a:fld>
            <a:endParaRPr lang="zh-CN" altLang="en-US"/>
          </a:p>
        </p:txBody>
      </p:sp>
    </p:spTree>
    <p:extLst>
      <p:ext uri="{BB962C8B-B14F-4D97-AF65-F5344CB8AC3E}">
        <p14:creationId xmlns:p14="http://schemas.microsoft.com/office/powerpoint/2010/main" val="181255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E750C7B-926A-4801-A480-C2EFB9713836}" type="slidenum">
              <a:rPr lang="zh-CN" altLang="en-US" smtClean="0"/>
              <a:pPr/>
              <a:t>8</a:t>
            </a:fld>
            <a:endParaRPr lang="zh-CN" altLang="en-US"/>
          </a:p>
        </p:txBody>
      </p:sp>
    </p:spTree>
    <p:extLst>
      <p:ext uri="{BB962C8B-B14F-4D97-AF65-F5344CB8AC3E}">
        <p14:creationId xmlns:p14="http://schemas.microsoft.com/office/powerpoint/2010/main" val="576773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p:nvPr>
        </p:nvSpPr>
        <p:spPr>
          <a:ln/>
        </p:spPr>
      </p:sp>
      <p:sp>
        <p:nvSpPr>
          <p:cNvPr id="37891" name="备注占位符 2"/>
          <p:cNvSpPr>
            <a:spLocks noGrp="1"/>
          </p:cNvSpPr>
          <p:nvPr>
            <p:ph type="body" idx="1"/>
          </p:nvPr>
        </p:nvSpPr>
        <p:spPr>
          <a:noFill/>
          <a:ln/>
        </p:spPr>
        <p:txBody>
          <a:bodyPr/>
          <a:lstStyle/>
          <a:p>
            <a:endParaRPr lang="zh-CN" altLang="en-US" dirty="0"/>
          </a:p>
        </p:txBody>
      </p:sp>
      <p:sp>
        <p:nvSpPr>
          <p:cNvPr id="37892" name="灯片编号占位符 3"/>
          <p:cNvSpPr>
            <a:spLocks noGrp="1"/>
          </p:cNvSpPr>
          <p:nvPr>
            <p:ph type="sldNum" sz="quarter" idx="5"/>
          </p:nvPr>
        </p:nvSpPr>
        <p:spPr>
          <a:noFill/>
        </p:spPr>
        <p:txBody>
          <a:bodyPr/>
          <a:lstStyle/>
          <a:p>
            <a:fld id="{FAA2A58C-C04B-4254-A203-378EDE6F2A61}" type="slidenum">
              <a:rPr lang="en-US" altLang="zh-CN" smtClean="0"/>
              <a:pPr/>
              <a:t>24</a:t>
            </a:fld>
            <a:endParaRPr lang="en-US" altLang="zh-CN"/>
          </a:p>
        </p:txBody>
      </p:sp>
    </p:spTree>
    <p:extLst>
      <p:ext uri="{BB962C8B-B14F-4D97-AF65-F5344CB8AC3E}">
        <p14:creationId xmlns:p14="http://schemas.microsoft.com/office/powerpoint/2010/main" val="399064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E750C7B-926A-4801-A480-C2EFB9713836}" type="slidenum">
              <a:rPr lang="zh-CN" altLang="en-US" smtClean="0"/>
              <a:pPr/>
              <a:t>28</a:t>
            </a:fld>
            <a:endParaRPr lang="zh-CN" altLang="en-US"/>
          </a:p>
        </p:txBody>
      </p:sp>
    </p:spTree>
    <p:extLst>
      <p:ext uri="{BB962C8B-B14F-4D97-AF65-F5344CB8AC3E}">
        <p14:creationId xmlns:p14="http://schemas.microsoft.com/office/powerpoint/2010/main" val="1182948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lgn="r" eaLnBrk="1" hangingPunct="1">
              <a:spcBef>
                <a:spcPct val="0"/>
              </a:spcBef>
            </a:pPr>
            <a:fld id="{6B4237B4-36C3-49E6-AD48-790E95D2E410}" type="slidenum">
              <a:rPr lang="en-US" altLang="zh-CN"/>
              <a:pPr algn="r" eaLnBrk="1" hangingPunct="1">
                <a:spcBef>
                  <a:spcPct val="0"/>
                </a:spcBef>
              </a:pPr>
              <a:t>33</a:t>
            </a:fld>
            <a:endParaRPr lang="en-US" altLang="zh-CN"/>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latin typeface="Arial" panose="020B0604020202020204" pitchFamily="34" charset="0"/>
            </a:endParaRPr>
          </a:p>
        </p:txBody>
      </p:sp>
    </p:spTree>
    <p:extLst>
      <p:ext uri="{BB962C8B-B14F-4D97-AF65-F5344CB8AC3E}">
        <p14:creationId xmlns:p14="http://schemas.microsoft.com/office/powerpoint/2010/main" val="3370294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三次春季迁徙鸟类和一次繁殖鸟类调查结果</a:t>
            </a:r>
          </a:p>
        </p:txBody>
      </p:sp>
      <p:sp>
        <p:nvSpPr>
          <p:cNvPr id="4" name="灯片编号占位符 3"/>
          <p:cNvSpPr>
            <a:spLocks noGrp="1"/>
          </p:cNvSpPr>
          <p:nvPr>
            <p:ph type="sldNum" sz="quarter" idx="5"/>
          </p:nvPr>
        </p:nvSpPr>
        <p:spPr/>
        <p:txBody>
          <a:bodyPr/>
          <a:lstStyle/>
          <a:p>
            <a:fld id="{973C322F-5600-4A7B-9A56-CA25CEE8EB93}" type="slidenum">
              <a:rPr lang="zh-CN" altLang="en-US" smtClean="0"/>
              <a:pPr/>
              <a:t>35</a:t>
            </a:fld>
            <a:endParaRPr lang="zh-CN" altLang="en-US"/>
          </a:p>
        </p:txBody>
      </p:sp>
    </p:spTree>
    <p:extLst>
      <p:ext uri="{BB962C8B-B14F-4D97-AF65-F5344CB8AC3E}">
        <p14:creationId xmlns:p14="http://schemas.microsoft.com/office/powerpoint/2010/main" val="166054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项目区是受胁和受保护湿地鸟类迁徙停歇区，我们重点关注迁徙期鸟类多样性及其影响因素。因疫情影响，今年春季鸟类调查开始较晚，错过雁类和鹳鹤类的迁徙期，无该部分记录数据。记录到的鹳形目鸟类为繁殖于此的苍鹭、草鹭、大麻（开鸟）</a:t>
            </a:r>
            <a:r>
              <a:rPr lang="en-US" altLang="zh-CN" dirty="0" err="1"/>
              <a:t>jian</a:t>
            </a:r>
            <a:r>
              <a:rPr lang="zh-CN" altLang="en-US" dirty="0"/>
              <a:t>和栗苇（开鸟）</a:t>
            </a:r>
            <a:r>
              <a:rPr lang="en-US" altLang="zh-CN" dirty="0" err="1"/>
              <a:t>jian</a:t>
            </a:r>
            <a:endParaRPr lang="zh-CN" altLang="en-US" dirty="0"/>
          </a:p>
        </p:txBody>
      </p:sp>
      <p:sp>
        <p:nvSpPr>
          <p:cNvPr id="4" name="灯片编号占位符 3"/>
          <p:cNvSpPr>
            <a:spLocks noGrp="1"/>
          </p:cNvSpPr>
          <p:nvPr>
            <p:ph type="sldNum" sz="quarter" idx="5"/>
          </p:nvPr>
        </p:nvSpPr>
        <p:spPr/>
        <p:txBody>
          <a:bodyPr/>
          <a:lstStyle/>
          <a:p>
            <a:fld id="{973C322F-5600-4A7B-9A56-CA25CEE8EB93}" type="slidenum">
              <a:rPr lang="zh-CN" altLang="en-US" smtClean="0"/>
              <a:pPr/>
              <a:t>36</a:t>
            </a:fld>
            <a:endParaRPr lang="zh-CN" altLang="en-US"/>
          </a:p>
        </p:txBody>
      </p:sp>
    </p:spTree>
    <p:extLst>
      <p:ext uri="{BB962C8B-B14F-4D97-AF65-F5344CB8AC3E}">
        <p14:creationId xmlns:p14="http://schemas.microsoft.com/office/powerpoint/2010/main" val="4074435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lnSpcReduction="10000"/>
          </a:bodyPr>
          <a:lstStyle/>
          <a:p>
            <a:r>
              <a:rPr lang="zh-CN" altLang="en-US" sz="1800" spc="-30" dirty="0">
                <a:effectLst/>
                <a:ea typeface="Times New Roman" panose="02020603050405020304" pitchFamily="18" charset="0"/>
              </a:rPr>
              <a:t>新庙泡周围</a:t>
            </a:r>
            <a:r>
              <a:rPr lang="zh-CN" altLang="zh-CN" sz="1800" spc="-30" dirty="0">
                <a:effectLst/>
                <a:ea typeface="Times New Roman" panose="02020603050405020304" pitchFamily="18" charset="0"/>
              </a:rPr>
              <a:t> </a:t>
            </a:r>
            <a:r>
              <a:rPr lang="zh-CN" altLang="zh-CN" sz="1800" spc="-30" dirty="0">
                <a:effectLst/>
                <a:latin typeface="Times New Roman" panose="02020603050405020304" pitchFamily="18" charset="0"/>
                <a:ea typeface="宋体" panose="02010600030101010101" pitchFamily="2" charset="-122"/>
                <a:cs typeface="Times New Roman" panose="02020603050405020304" pitchFamily="18" charset="0"/>
              </a:rPr>
              <a:t>植被分布区为苍鹭、草鹭、白腹鹞等鸟类提供良好的栖息地，湖区较好的水深为大量雁鸭和乐于潜水的小䴙䴘、凤头䴙䴘、骨顶鸡、鹊鸭、红头潜鸭和凤头潜鸭等提供取食嬉戏场所。</a:t>
            </a:r>
            <a:r>
              <a:rPr lang="zh-CN" altLang="en-US" sz="1800" spc="-30" dirty="0">
                <a:effectLst/>
                <a:latin typeface="Times New Roman" panose="02020603050405020304" pitchFamily="18" charset="0"/>
                <a:ea typeface="宋体" panose="02010600030101010101" pitchFamily="2" charset="-122"/>
                <a:cs typeface="Times New Roman" panose="02020603050405020304" pitchFamily="18" charset="0"/>
              </a:rPr>
              <a:t>湖区周围</a:t>
            </a:r>
            <a:r>
              <a:rPr lang="zh-CN" altLang="zh-CN" sz="1800" spc="-30" dirty="0">
                <a:effectLst/>
                <a:latin typeface="Times New Roman" panose="02020603050405020304" pitchFamily="18" charset="0"/>
                <a:ea typeface="宋体" panose="02010600030101010101" pitchFamily="2" charset="-122"/>
                <a:cs typeface="Times New Roman" panose="02020603050405020304" pitchFamily="18" charset="0"/>
              </a:rPr>
              <a:t>无适于各类涉禽的浅滩分布，为此鸻鹬类和鹳鹤类少见于此，仅在湖区周围草甸和人工挖掘区调查到凤头麦鸡和针尾沙锥（图</a:t>
            </a:r>
            <a:r>
              <a:rPr lang="en-US" altLang="zh-CN" sz="1800" spc="-30" dirty="0">
                <a:effectLst/>
                <a:latin typeface="Times New Roman" panose="02020603050405020304" pitchFamily="18" charset="0"/>
                <a:ea typeface="宋体" panose="02010600030101010101" pitchFamily="2" charset="-122"/>
              </a:rPr>
              <a:t>1</a:t>
            </a:r>
            <a:r>
              <a:rPr lang="zh-CN" altLang="zh-CN" sz="1800" spc="-30" dirty="0">
                <a:effectLst/>
                <a:latin typeface="Times New Roman" panose="02020603050405020304" pitchFamily="18" charset="0"/>
                <a:ea typeface="宋体" panose="02010600030101010101" pitchFamily="2" charset="-122"/>
                <a:cs typeface="Times New Roman" panose="02020603050405020304" pitchFamily="18" charset="0"/>
              </a:rPr>
              <a:t>）。整个湖区东北部植被覆盖区及其周围是鸟类集中分布区域，湖区西南部鸟类多样性次之</a:t>
            </a:r>
            <a:r>
              <a:rPr lang="zh-CN" altLang="en-US" sz="1800" spc="-30" dirty="0">
                <a:effectLst/>
                <a:latin typeface="Times New Roman" panose="02020603050405020304" pitchFamily="18" charset="0"/>
                <a:ea typeface="宋体" panose="02010600030101010101" pitchFamily="2" charset="-122"/>
                <a:cs typeface="Times New Roman" panose="02020603050405020304" pitchFamily="18" charset="0"/>
              </a:rPr>
              <a:t>（红圈区域）</a:t>
            </a:r>
            <a:r>
              <a:rPr lang="zh-CN" altLang="zh-CN" sz="1800" spc="-30" dirty="0">
                <a:effectLst/>
                <a:latin typeface="Times New Roman" panose="02020603050405020304" pitchFamily="18" charset="0"/>
                <a:ea typeface="宋体" panose="02010600030101010101" pitchFamily="2" charset="-122"/>
                <a:cs typeface="Times New Roman" panose="02020603050405020304" pitchFamily="18" charset="0"/>
              </a:rPr>
              <a:t>，旅游区周围分布鸟类种类和数量均为最少。</a:t>
            </a:r>
            <a:endParaRPr lang="en-US" altLang="zh-CN" sz="1800" spc="-30" dirty="0">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牛心套堡生境类型多样，因此分布的鸟种较为丰富，除我们记录到的大量小䴙䴘、白骨顶、雁鸭、鹭、鹀类等，保护区人员介绍在鹳鹤迁徙期，白枕鹤和灰鹤有在保护区内停留。鸟类主要分布区为保护区东南水域区域（图</a:t>
            </a:r>
            <a:r>
              <a:rPr lang="en-US"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绿色框），其中点</a:t>
            </a:r>
            <a:r>
              <a:rPr lang="en-US"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1800" kern="100" spc="-30" dirty="0">
                <a:effectLst/>
                <a:latin typeface="Times New Roman" panose="02020603050405020304" pitchFamily="18" charset="0"/>
                <a:ea typeface="宋体" panose="02010600030101010101" pitchFamily="2" charset="-122"/>
                <a:cs typeface="Times New Roman" panose="02020603050405020304" pitchFamily="18" charset="0"/>
              </a:rPr>
              <a:t>为集中分布区。</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973C322F-5600-4A7B-9A56-CA25CEE8EB93}" type="slidenum">
              <a:rPr lang="zh-CN" altLang="en-US" smtClean="0"/>
              <a:pPr/>
              <a:t>37</a:t>
            </a:fld>
            <a:endParaRPr lang="zh-CN" altLang="en-US"/>
          </a:p>
        </p:txBody>
      </p:sp>
    </p:spTree>
    <p:extLst>
      <p:ext uri="{BB962C8B-B14F-4D97-AF65-F5344CB8AC3E}">
        <p14:creationId xmlns:p14="http://schemas.microsoft.com/office/powerpoint/2010/main" val="2982244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0" y="0"/>
            <a:ext cx="9144000" cy="908720"/>
          </a:xfrm>
          <a:prstGeom prst="rect">
            <a:avLst/>
          </a:prstGeom>
        </p:spPr>
        <p:txBody>
          <a:bodyPr anchor="ctr"/>
          <a:lstStyle>
            <a:lvl1pPr>
              <a:defRPr sz="3200" b="1">
                <a:solidFill>
                  <a:srgbClr val="FF0000"/>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副标题 2"/>
          <p:cNvSpPr>
            <a:spLocks noGrp="1"/>
          </p:cNvSpPr>
          <p:nvPr>
            <p:ph type="subTitle" idx="1"/>
          </p:nvPr>
        </p:nvSpPr>
        <p:spPr>
          <a:xfrm>
            <a:off x="395536" y="1268760"/>
            <a:ext cx="8352928" cy="4968552"/>
          </a:xfrm>
          <a:prstGeom prst="rect">
            <a:avLst/>
          </a:prstGeom>
        </p:spPr>
        <p:txBody>
          <a:bodyPr/>
          <a:lstStyle>
            <a:lvl1pPr marL="0" indent="0" algn="l">
              <a:buNone/>
              <a:defRPr sz="2800" b="1">
                <a:solidFill>
                  <a:schemeClr val="tx1"/>
                </a:solidFill>
                <a:latin typeface="微软雅黑" panose="020B0503020204020204" pitchFamily="34" charset="-122"/>
                <a:ea typeface="微软雅黑" panose="020B0503020204020204" pitchFamily="34"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9" name="副标题 2"/>
          <p:cNvSpPr txBox="1">
            <a:spLocks/>
          </p:cNvSpPr>
          <p:nvPr userDrawn="1"/>
        </p:nvSpPr>
        <p:spPr>
          <a:xfrm>
            <a:off x="5004048" y="6413140"/>
            <a:ext cx="3744416" cy="368424"/>
          </a:xfrm>
          <a:prstGeom prst="rect">
            <a:avLst/>
          </a:prstGeom>
        </p:spPr>
        <p:txBody>
          <a:bodyPr/>
          <a:lstStyle>
            <a:lvl1pPr marL="0" indent="0" algn="l" defTabSz="914400" rtl="0" eaLnBrk="1" latinLnBrk="0" hangingPunct="1">
              <a:spcBef>
                <a:spcPct val="20000"/>
              </a:spcBef>
              <a:buFont typeface="Arial"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7CC2"/>
                </a:solidFill>
                <a:effectLst/>
                <a:uLnTx/>
                <a:uFillTx/>
                <a:latin typeface="Calibri"/>
                <a:ea typeface="宋体" panose="02010600030101010101" pitchFamily="2" charset="-122"/>
                <a:cs typeface="+mn-cs"/>
              </a:rPr>
              <a:t>中国科学院东北地理与农业生态研究所</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884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78EF7BB-9E47-4CA9-9BE8-C97F96B581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7EC40A6F-0508-43EB-8387-970B972356F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C043C1C-5DB5-4CAD-8B6F-288BA7BF6D29}"/>
              </a:ext>
            </a:extLst>
          </p:cNvPr>
          <p:cNvSpPr>
            <a:spLocks noGrp="1"/>
          </p:cNvSpPr>
          <p:nvPr>
            <p:ph type="dt" sz="half" idx="10"/>
          </p:nvPr>
        </p:nvSpPr>
        <p:spPr/>
        <p:txBody>
          <a:bodyPr/>
          <a:lstStyle/>
          <a:p>
            <a:fld id="{3CA5BB84-AE42-4EB9-AD90-98618414F7E7}" type="datetimeFigureOut">
              <a:rPr lang="zh-CN" altLang="en-US" smtClean="0"/>
              <a:pPr/>
              <a:t>2020/10/28</a:t>
            </a:fld>
            <a:endParaRPr lang="zh-CN" altLang="en-US"/>
          </a:p>
        </p:txBody>
      </p:sp>
      <p:sp>
        <p:nvSpPr>
          <p:cNvPr id="5" name="页脚占位符 4">
            <a:extLst>
              <a:ext uri="{FF2B5EF4-FFF2-40B4-BE49-F238E27FC236}">
                <a16:creationId xmlns:a16="http://schemas.microsoft.com/office/drawing/2014/main" xmlns="" id="{FDEE7E75-A19A-411A-A716-EEB188DB147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00F18A6-F90E-41D6-B404-74B42F2FAA4C}"/>
              </a:ext>
            </a:extLst>
          </p:cNvPr>
          <p:cNvSpPr>
            <a:spLocks noGrp="1"/>
          </p:cNvSpPr>
          <p:nvPr>
            <p:ph type="sldNum" sz="quarter" idx="12"/>
          </p:nvPr>
        </p:nvSpPr>
        <p:spPr/>
        <p:txBody>
          <a:bodyPr/>
          <a:lstStyle/>
          <a:p>
            <a:fld id="{D8BA9A2D-9949-46E8-89E0-136BE432EBB9}" type="slidenum">
              <a:rPr lang="zh-CN" altLang="en-US" smtClean="0"/>
              <a:pPr/>
              <a:t>‹#›</a:t>
            </a:fld>
            <a:endParaRPr lang="zh-CN" altLang="en-US"/>
          </a:p>
        </p:txBody>
      </p:sp>
    </p:spTree>
    <p:extLst>
      <p:ext uri="{BB962C8B-B14F-4D97-AF65-F5344CB8AC3E}">
        <p14:creationId xmlns:p14="http://schemas.microsoft.com/office/powerpoint/2010/main" val="579537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仅标题页">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8986EA5F-D77D-4318-90E9-C04AA8ADC0D1}"/>
              </a:ext>
            </a:extLst>
          </p:cNvPr>
          <p:cNvSpPr>
            <a:spLocks noGrp="1"/>
          </p:cNvSpPr>
          <p:nvPr>
            <p:ph type="dt" sz="half" idx="10"/>
          </p:nvPr>
        </p:nvSpPr>
        <p:spPr/>
        <p:txBody>
          <a:bodyPr/>
          <a:lstStyle/>
          <a:p>
            <a:fld id="{6489D9C7-5DC6-4263-87FF-7C99F6FB63C3}" type="datetime1">
              <a:rPr lang="zh-CN" altLang="en-US" smtClean="0"/>
              <a:pPr/>
              <a:t>2020/10/28</a:t>
            </a:fld>
            <a:endParaRPr lang="zh-CN" altLang="en-US"/>
          </a:p>
        </p:txBody>
      </p:sp>
      <p:sp>
        <p:nvSpPr>
          <p:cNvPr id="4" name="Footer Placeholder 3">
            <a:extLst>
              <a:ext uri="{FF2B5EF4-FFF2-40B4-BE49-F238E27FC236}">
                <a16:creationId xmlns:a16="http://schemas.microsoft.com/office/drawing/2014/main" xmlns="" id="{00832621-D9D9-445E-BFF9-F8348FA1E262}"/>
              </a:ext>
            </a:extLst>
          </p:cNvPr>
          <p:cNvSpPr>
            <a:spLocks noGrp="1"/>
          </p:cNvSpPr>
          <p:nvPr>
            <p:ph type="ftr" sz="quarter" idx="11"/>
          </p:nvPr>
        </p:nvSpPr>
        <p:spPr/>
        <p:txBody>
          <a:bodyPr/>
          <a:lstStyle/>
          <a:p>
            <a:r>
              <a:rPr lang="en-US" altLang="zh-CN"/>
              <a:t>www.islide.cc</a:t>
            </a:r>
            <a:endParaRPr lang="zh-CN" altLang="en-US" dirty="0"/>
          </a:p>
        </p:txBody>
      </p:sp>
      <p:sp>
        <p:nvSpPr>
          <p:cNvPr id="5" name="Slide Number Placeholder 4">
            <a:extLst>
              <a:ext uri="{FF2B5EF4-FFF2-40B4-BE49-F238E27FC236}">
                <a16:creationId xmlns:a16="http://schemas.microsoft.com/office/drawing/2014/main" xmlns="" id="{8371151B-F790-4A9F-962F-B8718A9560A9}"/>
              </a:ext>
            </a:extLst>
          </p:cNvPr>
          <p:cNvSpPr>
            <a:spLocks noGrp="1"/>
          </p:cNvSpPr>
          <p:nvPr>
            <p:ph type="sldNum" sz="quarter" idx="12"/>
          </p:nvPr>
        </p:nvSpPr>
        <p:spPr/>
        <p:txBody>
          <a:bodyPr/>
          <a:lstStyle/>
          <a:p>
            <a:fld id="{5DD3DB80-B894-403A-B48E-6FDC1A72010E}" type="slidenum">
              <a:rPr lang="zh-CN" altLang="en-US" smtClean="0"/>
              <a:pPr/>
              <a:t>‹#›</a:t>
            </a:fld>
            <a:endParaRPr lang="zh-CN" altLang="en-US"/>
          </a:p>
        </p:txBody>
      </p:sp>
    </p:spTree>
    <p:extLst>
      <p:ext uri="{BB962C8B-B14F-4D97-AF65-F5344CB8AC3E}">
        <p14:creationId xmlns:p14="http://schemas.microsoft.com/office/powerpoint/2010/main" val="2761731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nvSpPr>
        <p:spPr>
          <a:xfrm rot="10800000" flipV="1">
            <a:off x="0" y="935008"/>
            <a:ext cx="9144000" cy="45720"/>
          </a:xfrm>
          <a:prstGeom prst="rect">
            <a:avLst/>
          </a:prstGeom>
          <a:gradFill>
            <a:gsLst>
              <a:gs pos="0">
                <a:srgbClr val="03D4A8"/>
              </a:gs>
              <a:gs pos="25000">
                <a:srgbClr val="21D6E0"/>
              </a:gs>
              <a:gs pos="75000">
                <a:srgbClr val="0087E6"/>
              </a:gs>
              <a:gs pos="100000">
                <a:srgbClr val="005CBF"/>
              </a:gs>
            </a:gsLst>
            <a:lin ang="0" scaled="0"/>
          </a:gradFill>
          <a:ln w="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pic>
        <p:nvPicPr>
          <p:cNvPr id="9" name="图片 8"/>
          <p:cNvPicPr>
            <a:picLocks noChangeAspect="1"/>
          </p:cNvPicPr>
          <p:nvPr userDrawn="1"/>
        </p:nvPicPr>
        <p:blipFill rotWithShape="1">
          <a:blip r:embed="rId7" cstate="print">
            <a:extLst>
              <a:ext uri="{28A0092B-C50C-407E-A947-70E740481C1C}">
                <a14:useLocalDpi xmlns:a14="http://schemas.microsoft.com/office/drawing/2010/main" val="0"/>
              </a:ext>
            </a:extLst>
          </a:blip>
          <a:srcRect l="25832" t="11095" r="25430" b="55169"/>
          <a:stretch>
            <a:fillRect/>
          </a:stretch>
        </p:blipFill>
        <p:spPr>
          <a:xfrm>
            <a:off x="399239" y="205942"/>
            <a:ext cx="644369" cy="630770"/>
          </a:xfrm>
          <a:prstGeom prst="ellipse">
            <a:avLst/>
          </a:prstGeom>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image" Target="../media/image7.jpeg"/><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3.jpeg"/><Relationship Id="rId4" Type="http://schemas.openxmlformats.org/officeDocument/2006/relationships/image" Target="../media/image72.jpeg"/></Relationships>
</file>

<file path=ppt/slides/_rels/slide3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jpe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3.png"/></Relationships>
</file>

<file path=ppt/slides/_rels/slide3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5.png"/></Relationships>
</file>

<file path=ppt/slides/_rels/slide3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5.xml"/><Relationship Id="rId4" Type="http://schemas.openxmlformats.org/officeDocument/2006/relationships/image" Target="../media/image8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png"/><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image" Target="../media/image91.jpeg"/></Relationships>
</file>

<file path=ppt/slides/_rels/slide4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4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4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5.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png"/><Relationship Id="rId2" Type="http://schemas.openxmlformats.org/officeDocument/2006/relationships/image" Target="../media/image111.jpeg"/><Relationship Id="rId1" Type="http://schemas.openxmlformats.org/officeDocument/2006/relationships/slideLayout" Target="../slideLayouts/slideLayout5.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46.xml.rels><?xml version="1.0" encoding="UTF-8" standalone="yes"?>
<Relationships xmlns="http://schemas.openxmlformats.org/package/2006/relationships"><Relationship Id="rId8" Type="http://schemas.openxmlformats.org/officeDocument/2006/relationships/image" Target="../media/image122.jpeg"/><Relationship Id="rId3" Type="http://schemas.openxmlformats.org/officeDocument/2006/relationships/image" Target="../media/image117.jpeg"/><Relationship Id="rId7" Type="http://schemas.openxmlformats.org/officeDocument/2006/relationships/image" Target="../media/image121.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20.jpeg"/><Relationship Id="rId11" Type="http://schemas.openxmlformats.org/officeDocument/2006/relationships/image" Target="../media/image125.jpeg"/><Relationship Id="rId5" Type="http://schemas.openxmlformats.org/officeDocument/2006/relationships/image" Target="../media/image119.jpeg"/><Relationship Id="rId10" Type="http://schemas.openxmlformats.org/officeDocument/2006/relationships/image" Target="../media/image124.png"/><Relationship Id="rId4" Type="http://schemas.openxmlformats.org/officeDocument/2006/relationships/image" Target="../media/image118.jpeg"/><Relationship Id="rId9" Type="http://schemas.openxmlformats.org/officeDocument/2006/relationships/image" Target="../media/image123.png"/></Relationships>
</file>

<file path=ppt/slides/_rels/slide4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28.jpeg"/><Relationship Id="rId4" Type="http://schemas.openxmlformats.org/officeDocument/2006/relationships/image" Target="../media/image127.jpeg"/></Relationships>
</file>

<file path=ppt/slides/_rels/slide4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jpeg"/></Relationships>
</file>

<file path=ppt/slides/_rels/slide49.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4.png"/><Relationship Id="rId7" Type="http://schemas.openxmlformats.org/officeDocument/2006/relationships/image" Target="../media/image138.jpeg"/><Relationship Id="rId2" Type="http://schemas.openxmlformats.org/officeDocument/2006/relationships/image" Target="../media/image133.jpeg"/><Relationship Id="rId1" Type="http://schemas.openxmlformats.org/officeDocument/2006/relationships/slideLayout" Target="../slideLayouts/slideLayout4.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1.jpeg"/><Relationship Id="rId7" Type="http://schemas.openxmlformats.org/officeDocument/2006/relationships/image" Target="../media/image145.jpeg"/><Relationship Id="rId2" Type="http://schemas.openxmlformats.org/officeDocument/2006/relationships/image" Target="../media/image140.jpeg"/><Relationship Id="rId1" Type="http://schemas.openxmlformats.org/officeDocument/2006/relationships/slideLayout" Target="../slideLayouts/slideLayout4.xml"/><Relationship Id="rId6" Type="http://schemas.openxmlformats.org/officeDocument/2006/relationships/image" Target="../media/image144.jpeg"/><Relationship Id="rId5" Type="http://schemas.openxmlformats.org/officeDocument/2006/relationships/image" Target="../media/image143.jpeg"/><Relationship Id="rId4" Type="http://schemas.openxmlformats.org/officeDocument/2006/relationships/image" Target="../media/image142.jpeg"/></Relationships>
</file>

<file path=ppt/slides/_rels/slide51.xml.rels><?xml version="1.0" encoding="UTF-8" standalone="yes"?>
<Relationships xmlns="http://schemas.openxmlformats.org/package/2006/relationships"><Relationship Id="rId8" Type="http://schemas.openxmlformats.org/officeDocument/2006/relationships/image" Target="../media/image152.jpeg"/><Relationship Id="rId3" Type="http://schemas.openxmlformats.org/officeDocument/2006/relationships/image" Target="../media/image147.jpeg"/><Relationship Id="rId7" Type="http://schemas.openxmlformats.org/officeDocument/2006/relationships/image" Target="../media/image151.jpeg"/><Relationship Id="rId2" Type="http://schemas.openxmlformats.org/officeDocument/2006/relationships/image" Target="../media/image146.jpeg"/><Relationship Id="rId1" Type="http://schemas.openxmlformats.org/officeDocument/2006/relationships/slideLayout" Target="../slideLayouts/slideLayout4.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148.jpeg"/></Relationships>
</file>

<file path=ppt/slides/_rels/slide52.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6.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8.emf"/><Relationship Id="rId4" Type="http://schemas.openxmlformats.org/officeDocument/2006/relationships/image" Target="../media/image157.emf"/></Relationships>
</file>

<file path=ppt/slides/_rels/slide55.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164.emf"/><Relationship Id="rId2" Type="http://schemas.openxmlformats.org/officeDocument/2006/relationships/image" Target="../media/image163.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8" Type="http://schemas.openxmlformats.org/officeDocument/2006/relationships/image" Target="../media/image172.jpeg"/><Relationship Id="rId3" Type="http://schemas.openxmlformats.org/officeDocument/2006/relationships/image" Target="../media/image167.emf"/><Relationship Id="rId7" Type="http://schemas.openxmlformats.org/officeDocument/2006/relationships/image" Target="../media/image171.jpeg"/><Relationship Id="rId2" Type="http://schemas.openxmlformats.org/officeDocument/2006/relationships/image" Target="../media/image166.emf"/><Relationship Id="rId1" Type="http://schemas.openxmlformats.org/officeDocument/2006/relationships/slideLayout" Target="../slideLayouts/slideLayout5.xml"/><Relationship Id="rId6" Type="http://schemas.openxmlformats.org/officeDocument/2006/relationships/image" Target="../media/image170.jpeg"/><Relationship Id="rId5" Type="http://schemas.openxmlformats.org/officeDocument/2006/relationships/image" Target="../media/image169.jpeg"/><Relationship Id="rId4" Type="http://schemas.openxmlformats.org/officeDocument/2006/relationships/image" Target="../media/image168.jpeg"/></Relationships>
</file>

<file path=ppt/slides/_rels/slide68.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slideLayout" Target="../slideLayouts/slideLayout5.xml"/><Relationship Id="rId5" Type="http://schemas.openxmlformats.org/officeDocument/2006/relationships/image" Target="../media/image176.jpeg"/><Relationship Id="rId4" Type="http://schemas.openxmlformats.org/officeDocument/2006/relationships/image" Target="../media/image175.jpeg"/></Relationships>
</file>

<file path=ppt/slides/_rels/slide69.xml.rels><?xml version="1.0" encoding="UTF-8" standalone="yes"?>
<Relationships xmlns="http://schemas.openxmlformats.org/package/2006/relationships"><Relationship Id="rId8" Type="http://schemas.openxmlformats.org/officeDocument/2006/relationships/image" Target="../media/image172.jpeg"/><Relationship Id="rId3" Type="http://schemas.openxmlformats.org/officeDocument/2006/relationships/image" Target="../media/image167.emf"/><Relationship Id="rId7" Type="http://schemas.openxmlformats.org/officeDocument/2006/relationships/image" Target="../media/image171.jpeg"/><Relationship Id="rId2" Type="http://schemas.openxmlformats.org/officeDocument/2006/relationships/image" Target="../media/image166.emf"/><Relationship Id="rId1" Type="http://schemas.openxmlformats.org/officeDocument/2006/relationships/slideLayout" Target="../slideLayouts/slideLayout4.xml"/><Relationship Id="rId6" Type="http://schemas.openxmlformats.org/officeDocument/2006/relationships/image" Target="../media/image170.jpeg"/><Relationship Id="rId5" Type="http://schemas.openxmlformats.org/officeDocument/2006/relationships/image" Target="../media/image169.jpeg"/><Relationship Id="rId4" Type="http://schemas.openxmlformats.org/officeDocument/2006/relationships/image" Target="../media/image16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899592" y="5013176"/>
            <a:ext cx="7344816" cy="1200329"/>
          </a:xfrm>
          <a:prstGeom prst="rect">
            <a:avLst/>
          </a:prstGeom>
          <a:noFill/>
        </p:spPr>
        <p:txBody>
          <a:bodyPr wrap="square">
            <a:spAutoFit/>
          </a:bodyPr>
          <a:lstStyle/>
          <a:p>
            <a:pPr marL="1257300" indent="-1257300" algn="ctr" eaLnBrk="1" fontAlgn="auto" hangingPunct="1">
              <a:lnSpc>
                <a:spcPct val="150000"/>
              </a:lnSpc>
              <a:spcBef>
                <a:spcPts val="0"/>
              </a:spcBef>
              <a:spcAft>
                <a:spcPts val="0"/>
              </a:spcAft>
              <a:defRPr/>
            </a:pPr>
            <a:r>
              <a:rPr kumimoji="0" lang="zh-CN" altLang="en-US" sz="2400" dirty="0">
                <a:solidFill>
                  <a:schemeClr val="accent6"/>
                </a:solidFill>
                <a:latin typeface="Times New Roman" panose="02020603050405020304"/>
                <a:ea typeface="微软雅黑" panose="020B0503020204020204" charset="-122"/>
              </a:rPr>
              <a:t>吕宪国</a:t>
            </a:r>
            <a:endParaRPr kumimoji="0" lang="en-US" altLang="zh-CN" sz="2400" dirty="0">
              <a:solidFill>
                <a:schemeClr val="accent6"/>
              </a:solidFill>
              <a:latin typeface="Times New Roman" panose="02020603050405020304"/>
              <a:ea typeface="微软雅黑" panose="020B0503020204020204" charset="-122"/>
            </a:endParaRPr>
          </a:p>
          <a:p>
            <a:pPr marL="1257300" indent="-1257300" algn="ctr" eaLnBrk="1" fontAlgn="auto" hangingPunct="1">
              <a:lnSpc>
                <a:spcPct val="150000"/>
              </a:lnSpc>
              <a:spcBef>
                <a:spcPts val="0"/>
              </a:spcBef>
              <a:spcAft>
                <a:spcPts val="0"/>
              </a:spcAft>
              <a:defRPr/>
            </a:pPr>
            <a:r>
              <a:rPr lang="zh-CN" altLang="en-US" sz="2400" kern="100" dirty="0">
                <a:solidFill>
                  <a:schemeClr val="accent6"/>
                </a:solidFill>
                <a:latin typeface="Times New Roman" panose="02020603050405020304"/>
                <a:ea typeface="微软雅黑" panose="020B0503020204020204" charset="-122"/>
              </a:rPr>
              <a:t>中国科学院东北地理与农业生态研究所</a:t>
            </a:r>
            <a:endParaRPr kumimoji="0" lang="zh-CN" altLang="zh-CN" sz="2400" kern="100" dirty="0">
              <a:solidFill>
                <a:schemeClr val="accent6"/>
              </a:solidFill>
              <a:latin typeface="Times New Roman" panose="02020603050405020304"/>
              <a:ea typeface="微软雅黑" panose="020B0503020204020204" charset="-122"/>
            </a:endParaRPr>
          </a:p>
        </p:txBody>
      </p:sp>
      <p:sp>
        <p:nvSpPr>
          <p:cNvPr id="9" name="矩形 8"/>
          <p:cNvSpPr/>
          <p:nvPr/>
        </p:nvSpPr>
        <p:spPr>
          <a:xfrm>
            <a:off x="8115331" y="6453336"/>
            <a:ext cx="954107" cy="276999"/>
          </a:xfrm>
          <a:prstGeom prst="rect">
            <a:avLst/>
          </a:prstGeom>
        </p:spPr>
        <p:txBody>
          <a:bodyPr wrap="none">
            <a:spAutoFit/>
          </a:bodyPr>
          <a:lstStyle/>
          <a:p>
            <a:pPr marL="1257300" indent="-1257300" algn="r" eaLnBrk="1" fontAlgn="auto" hangingPunct="1">
              <a:spcBef>
                <a:spcPts val="0"/>
              </a:spcBef>
              <a:spcAft>
                <a:spcPts val="0"/>
              </a:spcAft>
              <a:defRPr/>
            </a:pPr>
            <a:r>
              <a:rPr kumimoji="0" lang="en-US" altLang="zh-CN" sz="1200" kern="100" dirty="0">
                <a:solidFill>
                  <a:prstClr val="black"/>
                </a:solidFill>
                <a:latin typeface="楷体" panose="02010609060101010101" pitchFamily="49" charset="-122"/>
                <a:ea typeface="楷体" panose="02010609060101010101" pitchFamily="49" charset="-122"/>
              </a:rPr>
              <a:t>2020</a:t>
            </a:r>
            <a:r>
              <a:rPr kumimoji="0" lang="zh-CN" altLang="en-US" sz="1200" kern="100" dirty="0">
                <a:solidFill>
                  <a:prstClr val="black"/>
                </a:solidFill>
                <a:latin typeface="楷体" panose="02010609060101010101" pitchFamily="49" charset="-122"/>
                <a:ea typeface="楷体" panose="02010609060101010101" pitchFamily="49" charset="-122"/>
              </a:rPr>
              <a:t>年</a:t>
            </a:r>
            <a:r>
              <a:rPr kumimoji="0" lang="en-US" altLang="zh-CN" sz="1200" kern="100" dirty="0">
                <a:solidFill>
                  <a:prstClr val="black"/>
                </a:solidFill>
                <a:latin typeface="楷体" panose="02010609060101010101" pitchFamily="49" charset="-122"/>
                <a:ea typeface="楷体" panose="02010609060101010101" pitchFamily="49" charset="-122"/>
              </a:rPr>
              <a:t>10</a:t>
            </a:r>
            <a:r>
              <a:rPr kumimoji="0" lang="zh-CN" altLang="en-US" sz="1200" kern="100" dirty="0">
                <a:solidFill>
                  <a:prstClr val="black"/>
                </a:solidFill>
                <a:latin typeface="楷体" panose="02010609060101010101" pitchFamily="49" charset="-122"/>
                <a:ea typeface="楷体" panose="02010609060101010101" pitchFamily="49" charset="-122"/>
              </a:rPr>
              <a:t>月</a:t>
            </a:r>
            <a:endParaRPr kumimoji="0" lang="zh-CN" altLang="zh-CN" sz="1200" kern="100" dirty="0">
              <a:solidFill>
                <a:srgbClr val="FF0000"/>
              </a:solidFill>
              <a:latin typeface="楷体" panose="02010609060101010101" pitchFamily="49" charset="-122"/>
              <a:ea typeface="楷体" panose="02010609060101010101" pitchFamily="49" charset="-122"/>
            </a:endParaRPr>
          </a:p>
        </p:txBody>
      </p:sp>
      <p:sp>
        <p:nvSpPr>
          <p:cNvPr id="3" name="矩形 2"/>
          <p:cNvSpPr/>
          <p:nvPr/>
        </p:nvSpPr>
        <p:spPr>
          <a:xfrm>
            <a:off x="179512" y="1639466"/>
            <a:ext cx="8856984" cy="1107996"/>
          </a:xfrm>
          <a:prstGeom prst="rect">
            <a:avLst/>
          </a:prstGeom>
        </p:spPr>
        <p:txBody>
          <a:bodyPr wrap="square">
            <a:spAutoFit/>
          </a:bodyPr>
          <a:lstStyle/>
          <a:p>
            <a:pPr algn="ctr"/>
            <a:r>
              <a:rPr lang="zh-CN" altLang="zh-CN" sz="2200" kern="100" dirty="0">
                <a:latin typeface="黑体" panose="02010609060101010101" pitchFamily="49" charset="-122"/>
                <a:ea typeface="黑体" panose="02010609060101010101" pitchFamily="49" charset="-122"/>
                <a:cs typeface="Times New Roman" panose="02020603050405020304" pitchFamily="18" charset="0"/>
              </a:rPr>
              <a:t>吉林西部地区苏打盐碱湿地农牧用地生物多样性保护与可持续土地管理</a:t>
            </a:r>
            <a:endParaRPr lang="en-US" altLang="zh-CN" sz="2200" kern="100" dirty="0">
              <a:latin typeface="黑体" panose="02010609060101010101" pitchFamily="49" charset="-122"/>
              <a:ea typeface="黑体" panose="02010609060101010101" pitchFamily="49" charset="-122"/>
              <a:cs typeface="Times New Roman" panose="02020603050405020304" pitchFamily="18" charset="0"/>
            </a:endParaRPr>
          </a:p>
          <a:p>
            <a:pPr algn="ctr"/>
            <a:r>
              <a:rPr lang="zh-CN" altLang="en-US" sz="2200" kern="100" dirty="0">
                <a:latin typeface="黑体" panose="02010609060101010101" pitchFamily="49" charset="-122"/>
                <a:ea typeface="黑体" panose="02010609060101010101" pitchFamily="49" charset="-122"/>
                <a:cs typeface="Times New Roman" panose="02020603050405020304" pitchFamily="18" charset="0"/>
              </a:rPr>
              <a:t>    （</a:t>
            </a:r>
            <a:r>
              <a:rPr lang="en-US" altLang="zh-CN" sz="2200" kern="100" dirty="0">
                <a:latin typeface="黑体" panose="02010609060101010101" pitchFamily="49" charset="-122"/>
                <a:ea typeface="黑体" panose="02010609060101010101" pitchFamily="49" charset="-122"/>
                <a:cs typeface="Times New Roman" panose="02020603050405020304" pitchFamily="18" charset="0"/>
              </a:rPr>
              <a:t>GCP/CPR/048/GEF-JL</a:t>
            </a:r>
            <a:r>
              <a:rPr lang="zh-CN" altLang="en-US" sz="2200" kern="100" dirty="0">
                <a:latin typeface="黑体" panose="02010609060101010101" pitchFamily="49" charset="-122"/>
                <a:ea typeface="黑体" panose="02010609060101010101" pitchFamily="49" charset="-122"/>
                <a:cs typeface="Times New Roman" panose="02020603050405020304" pitchFamily="18" charset="0"/>
              </a:rPr>
              <a:t>）</a:t>
            </a:r>
            <a:endParaRPr lang="en-US" altLang="zh-CN" sz="2200" kern="100" dirty="0">
              <a:latin typeface="黑体" panose="02010609060101010101" pitchFamily="49" charset="-122"/>
              <a:ea typeface="黑体" panose="02010609060101010101" pitchFamily="49" charset="-122"/>
              <a:cs typeface="Times New Roman" panose="02020603050405020304" pitchFamily="18" charset="0"/>
            </a:endParaRPr>
          </a:p>
          <a:p>
            <a:pPr algn="ctr"/>
            <a:endParaRPr lang="en-US" altLang="zh-CN" sz="2200" kern="1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4" name="矩形 3"/>
          <p:cNvSpPr/>
          <p:nvPr/>
        </p:nvSpPr>
        <p:spPr>
          <a:xfrm>
            <a:off x="7020272" y="424409"/>
            <a:ext cx="2016224" cy="523220"/>
          </a:xfrm>
          <a:prstGeom prst="rect">
            <a:avLst/>
          </a:prstGeom>
        </p:spPr>
        <p:txBody>
          <a:bodyPr wrap="square">
            <a:spAutoFit/>
          </a:bodyPr>
          <a:lstStyle/>
          <a:p>
            <a:r>
              <a:rPr lang="zh-CN" altLang="zh-CN" sz="1400" kern="100" dirty="0">
                <a:latin typeface="黑体" panose="02010609060101010101" pitchFamily="49" charset="-122"/>
                <a:ea typeface="黑体" panose="02010609060101010101" pitchFamily="49" charset="-122"/>
                <a:cs typeface="Times New Roman" panose="02020603050405020304" pitchFamily="18" charset="0"/>
              </a:rPr>
              <a:t>联合国粮农组织（</a:t>
            </a:r>
            <a:r>
              <a:rPr lang="en-US" altLang="zh-CN" sz="1400" kern="100" dirty="0">
                <a:latin typeface="黑体" panose="02010609060101010101" pitchFamily="49" charset="-122"/>
                <a:ea typeface="黑体" panose="02010609060101010101" pitchFamily="49" charset="-122"/>
              </a:rPr>
              <a:t>FAO</a:t>
            </a:r>
            <a:r>
              <a:rPr lang="zh-CN" altLang="zh-CN" sz="1400" kern="100" dirty="0">
                <a:latin typeface="黑体" panose="02010609060101010101" pitchFamily="49" charset="-122"/>
                <a:ea typeface="黑体" panose="02010609060101010101" pitchFamily="49" charset="-122"/>
                <a:cs typeface="Times New Roman" panose="02020603050405020304" pitchFamily="18" charset="0"/>
              </a:rPr>
              <a:t>）</a:t>
            </a:r>
            <a:endParaRPr lang="en-US" altLang="zh-CN" sz="1400" kern="100" dirty="0">
              <a:latin typeface="黑体" panose="02010609060101010101" pitchFamily="49" charset="-122"/>
              <a:ea typeface="黑体" panose="02010609060101010101" pitchFamily="49" charset="-122"/>
            </a:endParaRPr>
          </a:p>
          <a:p>
            <a:r>
              <a:rPr lang="zh-CN" altLang="zh-CN" sz="1400" kern="100" dirty="0">
                <a:latin typeface="黑体" panose="02010609060101010101" pitchFamily="49" charset="-122"/>
                <a:ea typeface="黑体" panose="02010609060101010101" pitchFamily="49" charset="-122"/>
                <a:cs typeface="Times New Roman" panose="02020603050405020304" pitchFamily="18" charset="0"/>
              </a:rPr>
              <a:t>全球环境基金（</a:t>
            </a:r>
            <a:r>
              <a:rPr lang="en-US" altLang="zh-CN" sz="1400" kern="100" dirty="0">
                <a:latin typeface="黑体" panose="02010609060101010101" pitchFamily="49" charset="-122"/>
                <a:ea typeface="黑体" panose="02010609060101010101" pitchFamily="49" charset="-122"/>
              </a:rPr>
              <a:t>GEF</a:t>
            </a:r>
            <a:r>
              <a:rPr lang="zh-CN" altLang="zh-CN" sz="1400" kern="100" dirty="0">
                <a:latin typeface="黑体" panose="02010609060101010101" pitchFamily="49" charset="-122"/>
                <a:ea typeface="黑体" panose="02010609060101010101" pitchFamily="49" charset="-122"/>
                <a:cs typeface="Times New Roman" panose="02020603050405020304" pitchFamily="18" charset="0"/>
              </a:rPr>
              <a:t>）</a:t>
            </a:r>
            <a:endParaRPr lang="en-US" altLang="zh-CN" sz="1400" kern="1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6" name="矩形 5"/>
          <p:cNvSpPr/>
          <p:nvPr/>
        </p:nvSpPr>
        <p:spPr>
          <a:xfrm>
            <a:off x="2936100" y="3233987"/>
            <a:ext cx="3271800" cy="646331"/>
          </a:xfrm>
          <a:prstGeom prst="rect">
            <a:avLst/>
          </a:prstGeom>
        </p:spPr>
        <p:txBody>
          <a:bodyPr wrap="square">
            <a:spAutoFit/>
          </a:bodyPr>
          <a:lstStyle/>
          <a:p>
            <a:pPr algn="ctr"/>
            <a:r>
              <a:rPr lang="zh-CN" altLang="zh-CN" sz="3600" b="1" kern="100" dirty="0">
                <a:latin typeface="黑体" panose="02010609060101010101" pitchFamily="49" charset="-122"/>
                <a:ea typeface="黑体" panose="02010609060101010101" pitchFamily="49" charset="-122"/>
                <a:cs typeface="Times New Roman" panose="02020603050405020304" pitchFamily="18" charset="0"/>
              </a:rPr>
              <a:t>项目</a:t>
            </a:r>
            <a:r>
              <a:rPr lang="zh-CN" altLang="en-US" sz="3600" b="1" kern="100" dirty="0">
                <a:latin typeface="黑体" panose="02010609060101010101" pitchFamily="49" charset="-122"/>
                <a:ea typeface="黑体" panose="02010609060101010101" pitchFamily="49" charset="-122"/>
                <a:cs typeface="Times New Roman" panose="02020603050405020304" pitchFamily="18" charset="0"/>
              </a:rPr>
              <a:t>进展报告</a:t>
            </a:r>
            <a:endParaRPr lang="zh-CN" altLang="en-US" sz="3600" b="1" dirty="0"/>
          </a:p>
        </p:txBody>
      </p:sp>
    </p:spTree>
    <p:extLst>
      <p:ext uri="{BB962C8B-B14F-4D97-AF65-F5344CB8AC3E}">
        <p14:creationId xmlns:p14="http://schemas.microsoft.com/office/powerpoint/2010/main" val="3482228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3528" y="1874441"/>
            <a:ext cx="8568952" cy="4246034"/>
          </a:xfrm>
          <a:prstGeom prst="rect">
            <a:avLst/>
          </a:prstGeom>
          <a:noFill/>
        </p:spPr>
        <p:txBody>
          <a:bodyPr wrap="square" rtlCol="0">
            <a:spAutoFit/>
          </a:bodyPr>
          <a:lstStyle/>
          <a:p>
            <a:pPr algn="just">
              <a:lnSpc>
                <a:spcPct val="150000"/>
              </a:lnSpc>
            </a:pPr>
            <a:r>
              <a:rPr lang="zh-CN" altLang="en-US" sz="2000" dirty="0">
                <a:latin typeface="黑体" panose="02010609060101010101" pitchFamily="49" charset="-122"/>
                <a:ea typeface="黑体" panose="02010609060101010101" pitchFamily="49" charset="-122"/>
              </a:rPr>
              <a:t>建议对项目设计方案适当改动。包括：</a:t>
            </a:r>
          </a:p>
          <a:p>
            <a:pPr algn="just">
              <a:lnSpc>
                <a:spcPct val="150000"/>
              </a:lnSpc>
            </a:pPr>
            <a:r>
              <a:rPr lang="zh-CN" altLang="en-US" dirty="0">
                <a:latin typeface="黑体" panose="02010609060101010101" pitchFamily="49" charset="-122"/>
                <a:ea typeface="黑体" panose="02010609060101010101" pitchFamily="49" charset="-122"/>
              </a:rPr>
              <a:t>（</a:t>
            </a:r>
            <a:r>
              <a:rPr lang="en-GB" dirty="0">
                <a:latin typeface="黑体" panose="02010609060101010101" pitchFamily="49" charset="-122"/>
                <a:ea typeface="黑体" panose="02010609060101010101" pitchFamily="49" charset="-122"/>
              </a:rPr>
              <a:t>1</a:t>
            </a:r>
            <a:r>
              <a:rPr lang="zh-CN" altLang="en-US" dirty="0">
                <a:latin typeface="黑体" panose="02010609060101010101" pitchFamily="49" charset="-122"/>
                <a:ea typeface="黑体" panose="02010609060101010101" pitchFamily="49" charset="-122"/>
              </a:rPr>
              <a:t>）地下水水位随季节变化，地下水水位监测需要持续进行。</a:t>
            </a:r>
          </a:p>
          <a:p>
            <a:pPr algn="just">
              <a:lnSpc>
                <a:spcPct val="150000"/>
              </a:lnSpc>
            </a:pPr>
            <a:r>
              <a:rPr lang="zh-CN" altLang="en-US" dirty="0">
                <a:latin typeface="黑体" panose="02010609060101010101" pitchFamily="49" charset="-122"/>
                <a:ea typeface="黑体" panose="02010609060101010101" pitchFamily="49" charset="-122"/>
              </a:rPr>
              <a:t>（</a:t>
            </a:r>
            <a:r>
              <a:rPr lang="en-GB" dirty="0">
                <a:latin typeface="黑体" panose="02010609060101010101" pitchFamily="49" charset="-122"/>
                <a:ea typeface="黑体" panose="02010609060101010101" pitchFamily="49" charset="-122"/>
              </a:rPr>
              <a:t>2</a:t>
            </a:r>
            <a:r>
              <a:rPr lang="zh-CN" altLang="en-US" dirty="0">
                <a:latin typeface="黑体" panose="02010609060101010101" pitchFamily="49" charset="-122"/>
                <a:ea typeface="黑体" panose="02010609060101010101" pitchFamily="49" charset="-122"/>
              </a:rPr>
              <a:t>）</a:t>
            </a:r>
            <a:r>
              <a:rPr lang="en-GB" dirty="0">
                <a:latin typeface="黑体" panose="02010609060101010101" pitchFamily="49" charset="-122"/>
                <a:ea typeface="黑体" panose="02010609060101010101" pitchFamily="49" charset="-122"/>
              </a:rPr>
              <a:t>200</a:t>
            </a:r>
            <a:r>
              <a:rPr lang="zh-CN" altLang="en-US" dirty="0">
                <a:latin typeface="黑体" panose="02010609060101010101" pitchFamily="49" charset="-122"/>
                <a:ea typeface="黑体" panose="02010609060101010101" pitchFamily="49" charset="-122"/>
              </a:rPr>
              <a:t>公顷玉米地的玉米单产为</a:t>
            </a:r>
            <a:r>
              <a:rPr lang="en-GB" dirty="0">
                <a:latin typeface="黑体" panose="02010609060101010101" pitchFamily="49" charset="-122"/>
                <a:ea typeface="黑体" panose="02010609060101010101" pitchFamily="49" charset="-122"/>
              </a:rPr>
              <a:t>10500</a:t>
            </a:r>
            <a:r>
              <a:rPr lang="zh-CN" altLang="en-US" dirty="0">
                <a:latin typeface="黑体" panose="02010609060101010101" pitchFamily="49" charset="-122"/>
                <a:ea typeface="黑体" panose="02010609060101010101" pitchFamily="49" charset="-122"/>
              </a:rPr>
              <a:t>公斤</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公顷，与其他农业管理措施相比略高。预计玉米单产实际可达到</a:t>
            </a:r>
            <a:r>
              <a:rPr lang="en-GB" dirty="0">
                <a:latin typeface="黑体" panose="02010609060101010101" pitchFamily="49" charset="-122"/>
                <a:ea typeface="黑体" panose="02010609060101010101" pitchFamily="49" charset="-122"/>
              </a:rPr>
              <a:t>8500</a:t>
            </a:r>
            <a:r>
              <a:rPr lang="zh-CN" altLang="en-US" dirty="0">
                <a:latin typeface="黑体" panose="02010609060101010101" pitchFamily="49" charset="-122"/>
                <a:ea typeface="黑体" panose="02010609060101010101" pitchFamily="49" charset="-122"/>
              </a:rPr>
              <a:t>公斤</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a:t>
            </a:r>
          </a:p>
          <a:p>
            <a:pPr algn="just">
              <a:lnSpc>
                <a:spcPct val="150000"/>
              </a:lnSpc>
            </a:pPr>
            <a:r>
              <a:rPr lang="zh-CN" altLang="en-US" dirty="0">
                <a:latin typeface="黑体" panose="02010609060101010101" pitchFamily="49" charset="-122"/>
                <a:ea typeface="黑体" panose="02010609060101010101" pitchFamily="49" charset="-122"/>
              </a:rPr>
              <a:t>（</a:t>
            </a:r>
            <a:r>
              <a:rPr lang="en-GB" dirty="0">
                <a:latin typeface="黑体" panose="02010609060101010101" pitchFamily="49" charset="-122"/>
                <a:ea typeface="黑体" panose="02010609060101010101" pitchFamily="49" charset="-122"/>
              </a:rPr>
              <a:t>3</a:t>
            </a:r>
            <a:r>
              <a:rPr lang="zh-CN" altLang="en-US" dirty="0">
                <a:latin typeface="黑体" panose="02010609060101010101" pitchFamily="49" charset="-122"/>
                <a:ea typeface="黑体" panose="02010609060101010101" pitchFamily="49" charset="-122"/>
              </a:rPr>
              <a:t>）对于退化草地来说，</a:t>
            </a:r>
            <a:r>
              <a:rPr lang="en-GB" dirty="0">
                <a:latin typeface="黑体" panose="02010609060101010101" pitchFamily="49" charset="-122"/>
                <a:ea typeface="黑体" panose="02010609060101010101" pitchFamily="49" charset="-122"/>
              </a:rPr>
              <a:t>1500</a:t>
            </a:r>
            <a:r>
              <a:rPr lang="zh-CN" altLang="en-US" dirty="0">
                <a:latin typeface="黑体" panose="02010609060101010101" pitchFamily="49" charset="-122"/>
                <a:ea typeface="黑体" panose="02010609060101010101" pitchFamily="49" charset="-122"/>
              </a:rPr>
              <a:t>公斤</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公顷的基准干草单产过高。</a:t>
            </a:r>
            <a:r>
              <a:rPr lang="en-GB" dirty="0">
                <a:latin typeface="黑体" panose="02010609060101010101" pitchFamily="49" charset="-122"/>
                <a:ea typeface="黑体" panose="02010609060101010101" pitchFamily="49" charset="-122"/>
              </a:rPr>
              <a:t>800</a:t>
            </a:r>
            <a:r>
              <a:rPr lang="zh-CN" altLang="en-US" dirty="0">
                <a:latin typeface="黑体" panose="02010609060101010101" pitchFamily="49" charset="-122"/>
                <a:ea typeface="黑体" panose="02010609060101010101" pitchFamily="49" charset="-122"/>
              </a:rPr>
              <a:t>公斤</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公顷和</a:t>
            </a:r>
            <a:r>
              <a:rPr lang="en-GB" dirty="0">
                <a:latin typeface="黑体" panose="02010609060101010101" pitchFamily="49" charset="-122"/>
                <a:ea typeface="黑体" panose="02010609060101010101" pitchFamily="49" charset="-122"/>
              </a:rPr>
              <a:t>640</a:t>
            </a:r>
            <a:r>
              <a:rPr lang="zh-CN" altLang="en-US" dirty="0">
                <a:latin typeface="黑体" panose="02010609060101010101" pitchFamily="49" charset="-122"/>
                <a:ea typeface="黑体" panose="02010609060101010101" pitchFamily="49" charset="-122"/>
              </a:rPr>
              <a:t>元</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公顷的基线单产是合理的。</a:t>
            </a:r>
            <a:r>
              <a:rPr lang="en-GB" dirty="0">
                <a:latin typeface="黑体" panose="02010609060101010101" pitchFamily="49" charset="-122"/>
                <a:ea typeface="黑体" panose="02010609060101010101" pitchFamily="49" charset="-122"/>
              </a:rPr>
              <a:t>2000</a:t>
            </a:r>
            <a:r>
              <a:rPr lang="zh-CN" altLang="en-US" dirty="0">
                <a:latin typeface="黑体" panose="02010609060101010101" pitchFamily="49" charset="-122"/>
                <a:ea typeface="黑体" panose="02010609060101010101" pitchFamily="49" charset="-122"/>
              </a:rPr>
              <a:t>公顷干草地目标单产为</a:t>
            </a:r>
            <a:r>
              <a:rPr lang="en-GB" dirty="0">
                <a:latin typeface="黑体" panose="02010609060101010101" pitchFamily="49" charset="-122"/>
                <a:ea typeface="黑体" panose="02010609060101010101" pitchFamily="49" charset="-122"/>
              </a:rPr>
              <a:t>1500</a:t>
            </a:r>
            <a:r>
              <a:rPr lang="zh-CN" altLang="en-US" dirty="0">
                <a:latin typeface="黑体" panose="02010609060101010101" pitchFamily="49" charset="-122"/>
                <a:ea typeface="黑体" panose="02010609060101010101" pitchFamily="49" charset="-122"/>
              </a:rPr>
              <a:t>公斤</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公顷，预期效益</a:t>
            </a:r>
            <a:r>
              <a:rPr lang="en-GB" dirty="0">
                <a:latin typeface="黑体" panose="02010609060101010101" pitchFamily="49" charset="-122"/>
                <a:ea typeface="黑体" panose="02010609060101010101" pitchFamily="49" charset="-122"/>
              </a:rPr>
              <a:t>1200</a:t>
            </a:r>
            <a:r>
              <a:rPr lang="zh-CN" altLang="en-US" dirty="0">
                <a:latin typeface="黑体" panose="02010609060101010101" pitchFamily="49" charset="-122"/>
                <a:ea typeface="黑体" panose="02010609060101010101" pitchFamily="49" charset="-122"/>
              </a:rPr>
              <a:t>元</a:t>
            </a:r>
            <a:r>
              <a:rPr lang="en-GB"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公顷。</a:t>
            </a:r>
            <a:endParaRPr lang="en-US" altLang="zh-CN" dirty="0">
              <a:latin typeface="黑体" panose="02010609060101010101" pitchFamily="49" charset="-122"/>
              <a:ea typeface="黑体" panose="02010609060101010101" pitchFamily="49" charset="-122"/>
            </a:endParaRPr>
          </a:p>
          <a:p>
            <a:pPr algn="just">
              <a:lnSpc>
                <a:spcPct val="150000"/>
              </a:lnSpc>
            </a:pPr>
            <a:r>
              <a:rPr lang="zh-CN" altLang="en-US" dirty="0">
                <a:latin typeface="黑体" panose="02010609060101010101" pitchFamily="49" charset="-122"/>
                <a:ea typeface="黑体" panose="02010609060101010101" pitchFamily="49" charset="-122"/>
              </a:rPr>
              <a:t>（</a:t>
            </a:r>
            <a:r>
              <a:rPr lang="en-US" altLang="zh-CN" dirty="0">
                <a:latin typeface="黑体" panose="02010609060101010101" pitchFamily="49" charset="-122"/>
                <a:ea typeface="黑体" panose="02010609060101010101" pitchFamily="49" charset="-122"/>
              </a:rPr>
              <a:t>4</a:t>
            </a:r>
            <a:r>
              <a:rPr lang="zh-CN" altLang="en-US" dirty="0">
                <a:latin typeface="黑体" panose="02010609060101010101" pitchFamily="49" charset="-122"/>
                <a:ea typeface="黑体" panose="02010609060101010101" pitchFamily="49" charset="-122"/>
              </a:rPr>
              <a:t>）通过实地调研及文献查阅证实，试点区内不存在</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世界自然保护联盟</a:t>
            </a:r>
            <a:r>
              <a:rPr lang="en-US" altLang="zh-CN" dirty="0">
                <a:latin typeface="黑体" panose="02010609060101010101" pitchFamily="49" charset="-122"/>
                <a:ea typeface="黑体" panose="02010609060101010101" pitchFamily="49" charset="-122"/>
              </a:rPr>
              <a:t>》(IUCN) 2012</a:t>
            </a:r>
            <a:r>
              <a:rPr lang="zh-CN" altLang="en-US" dirty="0">
                <a:latin typeface="黑体" panose="02010609060101010101" pitchFamily="49" charset="-122"/>
                <a:ea typeface="黑体" panose="02010609060101010101" pitchFamily="49" charset="-122"/>
              </a:rPr>
              <a:t>年濒危物种红色名录列为濒危级动物的欧亚水獭，此项应予以删除。</a:t>
            </a:r>
          </a:p>
          <a:p>
            <a:pPr algn="just">
              <a:lnSpc>
                <a:spcPct val="150000"/>
              </a:lnSpc>
            </a:pPr>
            <a:r>
              <a:rPr lang="zh-CN" altLang="en-US" dirty="0">
                <a:latin typeface="黑体" panose="02010609060101010101" pitchFamily="49" charset="-122"/>
                <a:ea typeface="黑体" panose="02010609060101010101" pitchFamily="49" charset="-122"/>
              </a:rPr>
              <a:t>（</a:t>
            </a:r>
            <a:r>
              <a:rPr lang="en-US" altLang="zh-CN" dirty="0">
                <a:latin typeface="黑体" panose="02010609060101010101" pitchFamily="49" charset="-122"/>
                <a:ea typeface="黑体" panose="02010609060101010101" pitchFamily="49" charset="-122"/>
              </a:rPr>
              <a:t>5</a:t>
            </a:r>
            <a:r>
              <a:rPr lang="zh-CN" altLang="en-US" dirty="0">
                <a:latin typeface="黑体" panose="02010609060101010101" pitchFamily="49" charset="-122"/>
                <a:ea typeface="黑体" panose="02010609060101010101" pitchFamily="49" charset="-122"/>
              </a:rPr>
              <a:t>）项目所在区域内珍稀鸟类较少，水鸟栖息地受到严重破坏，湿地恢复势在必行。</a:t>
            </a:r>
            <a:endParaRPr lang="zh-CN" altLang="en-US" dirty="0"/>
          </a:p>
        </p:txBody>
      </p:sp>
      <p:sp>
        <p:nvSpPr>
          <p:cNvPr id="7" name="TextBox 6"/>
          <p:cNvSpPr txBox="1"/>
          <p:nvPr/>
        </p:nvSpPr>
        <p:spPr>
          <a:xfrm>
            <a:off x="390312" y="1412776"/>
            <a:ext cx="4217692" cy="461665"/>
          </a:xfrm>
          <a:prstGeom prst="rect">
            <a:avLst/>
          </a:prstGeom>
          <a:noFill/>
        </p:spPr>
        <p:txBody>
          <a:bodyPr wrap="square" rtlCol="0">
            <a:spAutoFit/>
          </a:bodyPr>
          <a:lstStyle/>
          <a:p>
            <a:r>
              <a:rPr lang="zh-CN" altLang="en-US" sz="2400" b="1" dirty="0">
                <a:solidFill>
                  <a:srgbClr val="FF0000"/>
                </a:solidFill>
                <a:latin typeface="黑体" panose="02010609060101010101" pitchFamily="49" charset="-122"/>
                <a:ea typeface="黑体" panose="02010609060101010101" pitchFamily="49" charset="-122"/>
              </a:rPr>
              <a:t>基于基线调查结果：</a:t>
            </a:r>
          </a:p>
        </p:txBody>
      </p:sp>
      <p:sp>
        <p:nvSpPr>
          <p:cNvPr id="3" name="文本框 2">
            <a:extLst>
              <a:ext uri="{FF2B5EF4-FFF2-40B4-BE49-F238E27FC236}">
                <a16:creationId xmlns:a16="http://schemas.microsoft.com/office/drawing/2014/main" xmlns="" id="{76026E85-34EC-47B2-9E23-76948579020B}"/>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3555338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386042" y="1727514"/>
            <a:ext cx="4032448" cy="4464496"/>
          </a:xfrm>
        </p:spPr>
        <p:txBody>
          <a:bodyPr/>
          <a:lstStyle/>
          <a:p>
            <a:pPr marL="342900" indent="-342900">
              <a:lnSpc>
                <a:spcPct val="150000"/>
              </a:lnSpc>
              <a:buFont typeface="Wingdings" panose="05000000000000000000" pitchFamily="2" charset="2"/>
              <a:buChar char="p"/>
            </a:pPr>
            <a:r>
              <a:rPr lang="zh-CN" altLang="zh-CN" sz="2000" dirty="0"/>
              <a:t>制定《农业灌溉用水和农业节水指南》提纲</a:t>
            </a:r>
            <a:endParaRPr lang="en-US" altLang="zh-CN" sz="2000" dirty="0"/>
          </a:p>
          <a:p>
            <a:pPr>
              <a:lnSpc>
                <a:spcPts val="2800"/>
              </a:lnSpc>
            </a:pPr>
            <a:r>
              <a:rPr lang="zh-CN" altLang="en-US" sz="2000" dirty="0">
                <a:latin typeface="黑体" panose="02010609060101010101" pitchFamily="49" charset="-122"/>
                <a:ea typeface="黑体" panose="02010609060101010101" pitchFamily="49" charset="-122"/>
              </a:rPr>
              <a:t>    完成了</a:t>
            </a:r>
            <a:r>
              <a:rPr lang="zh-CN" altLang="zh-CN" sz="2000" dirty="0">
                <a:latin typeface="黑体" panose="02010609060101010101" pitchFamily="49" charset="-122"/>
                <a:ea typeface="黑体" panose="02010609060101010101" pitchFamily="49" charset="-122"/>
              </a:rPr>
              <a:t>项目区历史资料收集，实地踏查项目区</a:t>
            </a:r>
            <a:r>
              <a:rPr lang="zh-CN" altLang="en-US" sz="2000" dirty="0">
                <a:latin typeface="黑体" panose="02010609060101010101" pitchFamily="49" charset="-122"/>
                <a:ea typeface="黑体" panose="02010609060101010101" pitchFamily="49" charset="-122"/>
              </a:rPr>
              <a:t>农业灌溉和农业节水</a:t>
            </a:r>
            <a:r>
              <a:rPr lang="zh-CN" altLang="zh-CN" sz="2000" dirty="0">
                <a:latin typeface="黑体" panose="02010609060101010101" pitchFamily="49" charset="-122"/>
                <a:ea typeface="黑体" panose="02010609060101010101" pitchFamily="49" charset="-122"/>
              </a:rPr>
              <a:t>情况，参考已有文献资料，</a:t>
            </a:r>
            <a:r>
              <a:rPr lang="zh-CN" altLang="en-US" sz="2000" dirty="0">
                <a:latin typeface="黑体" panose="02010609060101010101" pitchFamily="49" charset="-122"/>
                <a:ea typeface="黑体" panose="02010609060101010101" pitchFamily="49" charset="-122"/>
              </a:rPr>
              <a:t>初步</a:t>
            </a:r>
            <a:r>
              <a:rPr lang="zh-CN" altLang="zh-CN" sz="2000" dirty="0">
                <a:latin typeface="黑体" panose="02010609060101010101" pitchFamily="49" charset="-122"/>
                <a:ea typeface="黑体" panose="02010609060101010101" pitchFamily="49" charset="-122"/>
              </a:rPr>
              <a:t>完成《农业灌溉用水和农业节水指南》大纲</a:t>
            </a:r>
            <a:r>
              <a:rPr lang="zh-CN" altLang="en-US" sz="2000" dirty="0">
                <a:latin typeface="黑体" panose="02010609060101010101" pitchFamily="49" charset="-122"/>
                <a:ea typeface="黑体" panose="02010609060101010101" pitchFamily="49" charset="-122"/>
              </a:rPr>
              <a:t>。</a:t>
            </a:r>
          </a:p>
        </p:txBody>
      </p:sp>
      <p:sp>
        <p:nvSpPr>
          <p:cNvPr id="3" name="矩形 2"/>
          <p:cNvSpPr/>
          <p:nvPr/>
        </p:nvSpPr>
        <p:spPr>
          <a:xfrm>
            <a:off x="5910309" y="364687"/>
            <a:ext cx="3233691" cy="523220"/>
          </a:xfrm>
          <a:prstGeom prst="rect">
            <a:avLst/>
          </a:prstGeom>
        </p:spPr>
        <p:txBody>
          <a:bodyPr wrap="square">
            <a:spAutoFit/>
          </a:bodyPr>
          <a:lstStyle/>
          <a:p>
            <a:r>
              <a:rPr lang="en-US" altLang="zh-CN" sz="1400" b="1" dirty="0">
                <a:solidFill>
                  <a:srgbClr val="C00000"/>
                </a:solidFill>
                <a:latin typeface="黑体" panose="02010609060101010101" pitchFamily="49" charset="-122"/>
                <a:ea typeface="黑体" panose="02010609060101010101" pitchFamily="49" charset="-122"/>
              </a:rPr>
              <a:t>Component 2: </a:t>
            </a:r>
            <a:r>
              <a:rPr lang="zh-CN" altLang="zh-CN" sz="1400" b="1" dirty="0">
                <a:solidFill>
                  <a:srgbClr val="C00000"/>
                </a:solidFill>
                <a:latin typeface="黑体" panose="02010609060101010101" pitchFamily="49" charset="-122"/>
                <a:ea typeface="黑体" panose="02010609060101010101" pitchFamily="49" charset="-122"/>
              </a:rPr>
              <a:t>在查干湖周边设计并试点实施可持续水土管理和保护性农业</a:t>
            </a:r>
            <a:endParaRPr lang="zh-CN" altLang="en-US" sz="1400" dirty="0">
              <a:solidFill>
                <a:srgbClr val="C00000"/>
              </a:solidFill>
              <a:latin typeface="黑体" panose="02010609060101010101" pitchFamily="49" charset="-122"/>
              <a:ea typeface="黑体" panose="02010609060101010101" pitchFamily="49" charset="-122"/>
            </a:endParaRPr>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0699" y="1663484"/>
            <a:ext cx="4320480" cy="4687630"/>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F:\照片按年度\2020年照片\20200101-20200603\20200508华清基地秸秆还田水田\IMG_20200508_1552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787" y="4728819"/>
            <a:ext cx="3463493" cy="15950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02406" y="6378486"/>
            <a:ext cx="2304256" cy="369332"/>
          </a:xfrm>
          <a:prstGeom prst="rect">
            <a:avLst/>
          </a:prstGeom>
          <a:noFill/>
        </p:spPr>
        <p:txBody>
          <a:bodyPr wrap="square" rtlCol="0">
            <a:spAutoFit/>
          </a:bodyPr>
          <a:lstStyle/>
          <a:p>
            <a:r>
              <a:rPr lang="zh-CN" altLang="en-US" dirty="0"/>
              <a:t>大安灌区 </a:t>
            </a:r>
            <a:r>
              <a:rPr lang="en-US" altLang="zh-CN" dirty="0"/>
              <a:t>2020 05 08</a:t>
            </a:r>
            <a:endParaRPr lang="zh-CN" altLang="en-US" dirty="0"/>
          </a:p>
        </p:txBody>
      </p:sp>
      <p:sp>
        <p:nvSpPr>
          <p:cNvPr id="6" name="矩形 5"/>
          <p:cNvSpPr/>
          <p:nvPr/>
        </p:nvSpPr>
        <p:spPr>
          <a:xfrm>
            <a:off x="198784" y="1272767"/>
            <a:ext cx="3741858" cy="400110"/>
          </a:xfrm>
          <a:prstGeom prst="rect">
            <a:avLst/>
          </a:prstGeom>
        </p:spPr>
        <p:txBody>
          <a:bodyPr wrap="none">
            <a:spAutoFit/>
          </a:bodyPr>
          <a:lstStyle/>
          <a:p>
            <a:r>
              <a:rPr lang="en-US" altLang="zh-CN" sz="2000" b="1" dirty="0"/>
              <a:t>Outcome 2.1: </a:t>
            </a:r>
            <a:r>
              <a:rPr lang="zh-CN" altLang="zh-CN" sz="2000" b="1" dirty="0"/>
              <a:t>农业用水管理指南</a:t>
            </a:r>
            <a:endParaRPr lang="zh-CN" altLang="en-US" sz="2000" b="1" dirty="0"/>
          </a:p>
        </p:txBody>
      </p:sp>
      <p:sp>
        <p:nvSpPr>
          <p:cNvPr id="7" name="文本框 6">
            <a:extLst>
              <a:ext uri="{FF2B5EF4-FFF2-40B4-BE49-F238E27FC236}">
                <a16:creationId xmlns:a16="http://schemas.microsoft.com/office/drawing/2014/main" xmlns="" id="{0F00E4F2-894B-46FC-9498-1ADB074D1078}"/>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873700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242802" y="1628800"/>
            <a:ext cx="4185182" cy="4464496"/>
          </a:xfrm>
        </p:spPr>
        <p:txBody>
          <a:bodyPr/>
          <a:lstStyle/>
          <a:p>
            <a:pPr marL="342900" indent="-342900">
              <a:lnSpc>
                <a:spcPct val="150000"/>
              </a:lnSpc>
              <a:buFont typeface="Wingdings" panose="05000000000000000000" pitchFamily="2" charset="2"/>
              <a:buChar char="p"/>
            </a:pPr>
            <a:r>
              <a:rPr lang="zh-CN" altLang="zh-CN" sz="2000" dirty="0"/>
              <a:t>制定</a:t>
            </a:r>
            <a:r>
              <a:rPr lang="zh-CN" altLang="en-US" sz="2000" dirty="0"/>
              <a:t>了</a:t>
            </a:r>
            <a:r>
              <a:rPr lang="zh-CN" altLang="zh-CN" sz="2000" dirty="0"/>
              <a:t>项目区监测方案</a:t>
            </a:r>
            <a:endParaRPr lang="en-US" altLang="zh-CN" sz="2000" dirty="0"/>
          </a:p>
          <a:p>
            <a:pPr marL="342900" indent="-342900">
              <a:lnSpc>
                <a:spcPct val="150000"/>
              </a:lnSpc>
              <a:buFont typeface="Wingdings" panose="05000000000000000000" pitchFamily="2" charset="2"/>
              <a:buChar char="p"/>
            </a:pPr>
            <a:r>
              <a:rPr lang="zh-CN" altLang="en-US" sz="2000" dirty="0"/>
              <a:t>收集</a:t>
            </a:r>
            <a:r>
              <a:rPr lang="zh-CN" altLang="zh-CN" sz="2000" dirty="0"/>
              <a:t>已有的地下水位数据</a:t>
            </a:r>
            <a:endParaRPr lang="zh-CN" altLang="en-US" sz="2000" dirty="0">
              <a:latin typeface="黑体" panose="02010609060101010101" pitchFamily="49" charset="-122"/>
              <a:ea typeface="黑体" panose="02010609060101010101" pitchFamily="49" charset="-122"/>
            </a:endParaRPr>
          </a:p>
        </p:txBody>
      </p:sp>
      <p:sp>
        <p:nvSpPr>
          <p:cNvPr id="5" name="矩形 4"/>
          <p:cNvSpPr/>
          <p:nvPr/>
        </p:nvSpPr>
        <p:spPr>
          <a:xfrm>
            <a:off x="4283968" y="1700808"/>
            <a:ext cx="4572000" cy="4688463"/>
          </a:xfrm>
          <a:prstGeom prst="rect">
            <a:avLst/>
          </a:prstGeom>
          <a:ln>
            <a:solidFill>
              <a:srgbClr val="C00000"/>
            </a:solidFill>
          </a:ln>
        </p:spPr>
        <p:txBody>
          <a:bodyPr>
            <a:spAutoFit/>
          </a:bodyPr>
          <a:lstStyle/>
          <a:p>
            <a:pPr>
              <a:lnSpc>
                <a:spcPts val="2400"/>
              </a:lnSpc>
            </a:pPr>
            <a:r>
              <a:rPr lang="zh-CN" altLang="zh-CN" b="1" dirty="0"/>
              <a:t>监测指标：</a:t>
            </a:r>
          </a:p>
          <a:p>
            <a:pPr>
              <a:lnSpc>
                <a:spcPts val="2400"/>
              </a:lnSpc>
            </a:pPr>
            <a:r>
              <a:rPr lang="en-US" altLang="zh-CN" dirty="0"/>
              <a:t>1</a:t>
            </a:r>
            <a:r>
              <a:rPr lang="zh-CN" altLang="zh-CN" dirty="0"/>
              <a:t>）降雨量</a:t>
            </a:r>
            <a:r>
              <a:rPr lang="en-US" altLang="zh-CN" dirty="0"/>
              <a:t>mm</a:t>
            </a:r>
            <a:r>
              <a:rPr lang="zh-CN" altLang="zh-CN" dirty="0"/>
              <a:t>：雨量筒，降雨时监测</a:t>
            </a:r>
          </a:p>
          <a:p>
            <a:pPr>
              <a:lnSpc>
                <a:spcPts val="2400"/>
              </a:lnSpc>
            </a:pPr>
            <a:r>
              <a:rPr lang="en-US" altLang="zh-CN" dirty="0"/>
              <a:t>2</a:t>
            </a:r>
            <a:r>
              <a:rPr lang="zh-CN" altLang="zh-CN" dirty="0"/>
              <a:t>）灌溉水量</a:t>
            </a:r>
            <a:r>
              <a:rPr lang="en-US" altLang="zh-CN" dirty="0"/>
              <a:t>mm</a:t>
            </a:r>
            <a:r>
              <a:rPr lang="zh-CN" altLang="zh-CN" dirty="0"/>
              <a:t>：通过水泵，确定灌溉量，灌溉时监测</a:t>
            </a:r>
          </a:p>
          <a:p>
            <a:pPr>
              <a:lnSpc>
                <a:spcPts val="2400"/>
              </a:lnSpc>
            </a:pPr>
            <a:r>
              <a:rPr lang="en-US" altLang="zh-CN" dirty="0"/>
              <a:t>3</a:t>
            </a:r>
            <a:r>
              <a:rPr lang="zh-CN" altLang="zh-CN" dirty="0"/>
              <a:t>）土壤盐碱指标：测定土壤</a:t>
            </a:r>
            <a:r>
              <a:rPr lang="en-US" altLang="zh-CN" dirty="0"/>
              <a:t>EC(</a:t>
            </a:r>
            <a:r>
              <a:rPr lang="en-US" altLang="zh-CN" dirty="0" err="1"/>
              <a:t>mS</a:t>
            </a:r>
            <a:r>
              <a:rPr lang="en-US" altLang="zh-CN" dirty="0"/>
              <a:t>/cm)</a:t>
            </a:r>
            <a:r>
              <a:rPr lang="zh-CN" altLang="zh-CN" dirty="0"/>
              <a:t>，</a:t>
            </a:r>
            <a:r>
              <a:rPr lang="en-US" altLang="zh-CN" dirty="0"/>
              <a:t>pH</a:t>
            </a:r>
            <a:r>
              <a:rPr lang="zh-CN" altLang="zh-CN" dirty="0"/>
              <a:t>，每年春季、秋季各取样</a:t>
            </a:r>
            <a:r>
              <a:rPr lang="en-US" altLang="zh-CN" dirty="0"/>
              <a:t>1</a:t>
            </a:r>
            <a:r>
              <a:rPr lang="zh-CN" altLang="zh-CN" dirty="0"/>
              <a:t>次。</a:t>
            </a:r>
          </a:p>
          <a:p>
            <a:pPr>
              <a:lnSpc>
                <a:spcPts val="2400"/>
              </a:lnSpc>
            </a:pPr>
            <a:r>
              <a:rPr lang="en-US" altLang="zh-CN" dirty="0"/>
              <a:t>4</a:t>
            </a:r>
            <a:r>
              <a:rPr lang="zh-CN" altLang="zh-CN" dirty="0"/>
              <a:t>）土壤养分指标：全氮、全磷、全钾、水解氮、有效磷、速效钾，每年春季、秋季各取样监测</a:t>
            </a:r>
            <a:r>
              <a:rPr lang="en-US" altLang="zh-CN" dirty="0"/>
              <a:t>1</a:t>
            </a:r>
            <a:r>
              <a:rPr lang="zh-CN" altLang="zh-CN" dirty="0"/>
              <a:t>次；土壤有机质每年测定</a:t>
            </a:r>
            <a:r>
              <a:rPr lang="en-US" altLang="zh-CN" dirty="0"/>
              <a:t>1</a:t>
            </a:r>
            <a:r>
              <a:rPr lang="zh-CN" altLang="zh-CN" dirty="0"/>
              <a:t>次。</a:t>
            </a:r>
          </a:p>
          <a:p>
            <a:pPr>
              <a:lnSpc>
                <a:spcPts val="2400"/>
              </a:lnSpc>
            </a:pPr>
            <a:r>
              <a:rPr lang="en-US" altLang="zh-CN" dirty="0"/>
              <a:t>5)</a:t>
            </a:r>
            <a:r>
              <a:rPr lang="zh-CN" altLang="zh-CN" dirty="0"/>
              <a:t>土壤农药残留：按照所喷施的农药来监测土壤农药残留，每年秋季监测</a:t>
            </a:r>
            <a:r>
              <a:rPr lang="en-US" altLang="zh-CN" dirty="0"/>
              <a:t>1</a:t>
            </a:r>
            <a:r>
              <a:rPr lang="zh-CN" altLang="zh-CN" dirty="0"/>
              <a:t>次。</a:t>
            </a:r>
          </a:p>
          <a:p>
            <a:pPr>
              <a:lnSpc>
                <a:spcPts val="2400"/>
              </a:lnSpc>
            </a:pPr>
            <a:r>
              <a:rPr lang="en-US" altLang="zh-CN" dirty="0"/>
              <a:t>6</a:t>
            </a:r>
            <a:r>
              <a:rPr lang="zh-CN" altLang="zh-CN" dirty="0"/>
              <a:t>）地下水位</a:t>
            </a:r>
            <a:r>
              <a:rPr lang="en-US" altLang="zh-CN" dirty="0"/>
              <a:t>m</a:t>
            </a:r>
            <a:r>
              <a:rPr lang="zh-CN" altLang="zh-CN" dirty="0"/>
              <a:t>：</a:t>
            </a:r>
            <a:r>
              <a:rPr lang="zh-CN" altLang="en-US" dirty="0"/>
              <a:t>项目</a:t>
            </a:r>
            <a:r>
              <a:rPr lang="zh-CN" altLang="zh-CN" dirty="0"/>
              <a:t>区内打浅层观测井，利用</a:t>
            </a:r>
            <a:r>
              <a:rPr lang="en-US" altLang="zh-CN" dirty="0"/>
              <a:t>Log</a:t>
            </a:r>
            <a:r>
              <a:rPr lang="zh-CN" altLang="zh-CN" dirty="0"/>
              <a:t>水位仪进行监测。</a:t>
            </a:r>
          </a:p>
          <a:p>
            <a:pPr>
              <a:lnSpc>
                <a:spcPts val="2400"/>
              </a:lnSpc>
            </a:pPr>
            <a:r>
              <a:rPr lang="en-US" altLang="zh-CN" dirty="0"/>
              <a:t>7</a:t>
            </a:r>
            <a:r>
              <a:rPr lang="zh-CN" altLang="zh-CN" dirty="0"/>
              <a:t>）作物产量（</a:t>
            </a:r>
            <a:r>
              <a:rPr lang="en-US" altLang="zh-CN" dirty="0"/>
              <a:t>kg/ha</a:t>
            </a:r>
            <a:r>
              <a:rPr lang="zh-CN" altLang="zh-CN" dirty="0"/>
              <a:t>）和效益（元</a:t>
            </a:r>
            <a:r>
              <a:rPr lang="en-US" altLang="zh-CN" dirty="0"/>
              <a:t>/ha</a:t>
            </a:r>
            <a:r>
              <a:rPr lang="zh-CN" altLang="zh-CN" dirty="0"/>
              <a:t>）：每年秋季测产，按当年粮食价格计算效益。</a:t>
            </a:r>
          </a:p>
        </p:txBody>
      </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549" y="4593612"/>
            <a:ext cx="2591801" cy="17157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234084" y="6387945"/>
            <a:ext cx="3878040" cy="369332"/>
          </a:xfrm>
          <a:prstGeom prst="rect">
            <a:avLst/>
          </a:prstGeom>
        </p:spPr>
        <p:txBody>
          <a:bodyPr wrap="square">
            <a:spAutoFit/>
          </a:bodyPr>
          <a:lstStyle/>
          <a:p>
            <a:r>
              <a:rPr lang="zh-CN" altLang="zh-CN" dirty="0"/>
              <a:t>松原灌区地下水位埋深等值线</a:t>
            </a:r>
            <a:r>
              <a:rPr lang="zh-CN" altLang="en-US" dirty="0"/>
              <a:t>模拟</a:t>
            </a:r>
            <a:r>
              <a:rPr lang="zh-CN" altLang="zh-CN" dirty="0"/>
              <a:t>图</a:t>
            </a:r>
            <a:endParaRPr lang="zh-CN" altLang="en-US" dirty="0"/>
          </a:p>
        </p:txBody>
      </p:sp>
      <p:pic>
        <p:nvPicPr>
          <p:cNvPr id="10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804811"/>
            <a:ext cx="2605782" cy="17241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本框 6">
            <a:extLst>
              <a:ext uri="{FF2B5EF4-FFF2-40B4-BE49-F238E27FC236}">
                <a16:creationId xmlns:a16="http://schemas.microsoft.com/office/drawing/2014/main" xmlns="" id="{014E5E77-4BC6-4DA0-B0E5-3A4C787B831E}"/>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
        <p:nvSpPr>
          <p:cNvPr id="8" name="矩形 7">
            <a:extLst>
              <a:ext uri="{FF2B5EF4-FFF2-40B4-BE49-F238E27FC236}">
                <a16:creationId xmlns:a16="http://schemas.microsoft.com/office/drawing/2014/main" xmlns="" id="{ABA32C1B-D05B-40C2-9C0A-9877D0DEF544}"/>
              </a:ext>
            </a:extLst>
          </p:cNvPr>
          <p:cNvSpPr/>
          <p:nvPr/>
        </p:nvSpPr>
        <p:spPr>
          <a:xfrm>
            <a:off x="198784" y="1272767"/>
            <a:ext cx="3741858" cy="400110"/>
          </a:xfrm>
          <a:prstGeom prst="rect">
            <a:avLst/>
          </a:prstGeom>
        </p:spPr>
        <p:txBody>
          <a:bodyPr wrap="none">
            <a:spAutoFit/>
          </a:bodyPr>
          <a:lstStyle/>
          <a:p>
            <a:r>
              <a:rPr lang="en-US" altLang="zh-CN" sz="2000" b="1" dirty="0"/>
              <a:t>Outcome 2.1: </a:t>
            </a:r>
            <a:r>
              <a:rPr lang="zh-CN" altLang="zh-CN" sz="2000" b="1" dirty="0"/>
              <a:t>农业用水管理指南</a:t>
            </a:r>
            <a:endParaRPr lang="zh-CN" altLang="en-US" sz="2000" b="1" dirty="0"/>
          </a:p>
        </p:txBody>
      </p:sp>
    </p:spTree>
    <p:extLst>
      <p:ext uri="{BB962C8B-B14F-4D97-AF65-F5344CB8AC3E}">
        <p14:creationId xmlns:p14="http://schemas.microsoft.com/office/powerpoint/2010/main" val="1807122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9512" y="1244661"/>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sp>
        <p:nvSpPr>
          <p:cNvPr id="16" name="副标题 2"/>
          <p:cNvSpPr>
            <a:spLocks noGrp="1"/>
          </p:cNvSpPr>
          <p:nvPr>
            <p:ph type="subTitle" idx="1"/>
          </p:nvPr>
        </p:nvSpPr>
        <p:spPr>
          <a:xfrm>
            <a:off x="179512" y="1889448"/>
            <a:ext cx="4824536" cy="4968552"/>
          </a:xfrm>
        </p:spPr>
        <p:txBody>
          <a:bodyPr/>
          <a:lstStyle/>
          <a:p>
            <a:endParaRPr lang="en-US" altLang="zh-CN" sz="2000" dirty="0">
              <a:latin typeface="黑体" panose="02010609060101010101" pitchFamily="49" charset="-122"/>
              <a:ea typeface="黑体" panose="02010609060101010101" pitchFamily="49" charset="-122"/>
            </a:endParaRPr>
          </a:p>
          <a:p>
            <a:r>
              <a:rPr lang="en-US" altLang="zh-CN" sz="2000" dirty="0">
                <a:latin typeface="黑体" panose="02010609060101010101" pitchFamily="49" charset="-122"/>
                <a:ea typeface="黑体" panose="02010609060101010101" pitchFamily="49" charset="-122"/>
              </a:rPr>
              <a:t>1</a:t>
            </a:r>
            <a:r>
              <a:rPr lang="zh-CN" altLang="en-US" sz="200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退化草地恢复</a:t>
            </a:r>
            <a:r>
              <a:rPr lang="en-US" altLang="zh-CN" sz="2000" dirty="0">
                <a:latin typeface="黑体" panose="02010609060101010101" pitchFamily="49" charset="-122"/>
                <a:ea typeface="黑体" panose="02010609060101010101" pitchFamily="49" charset="-122"/>
              </a:rPr>
              <a:t>——</a:t>
            </a:r>
            <a:r>
              <a:rPr lang="zh-CN" altLang="zh-CN" sz="2000" dirty="0">
                <a:solidFill>
                  <a:srgbClr val="007CC2"/>
                </a:solidFill>
                <a:latin typeface="黑体" panose="02010609060101010101" pitchFamily="49" charset="-122"/>
                <a:ea typeface="黑体" panose="02010609060101010101" pitchFamily="49" charset="-122"/>
              </a:rPr>
              <a:t>前郭县深井子畜牧场一分厂</a:t>
            </a:r>
            <a:endParaRPr lang="en-US" altLang="zh-CN" sz="2000" dirty="0">
              <a:solidFill>
                <a:srgbClr val="007CC2"/>
              </a:solidFill>
              <a:latin typeface="黑体" panose="02010609060101010101" pitchFamily="49" charset="-122"/>
              <a:ea typeface="黑体" panose="02010609060101010101" pitchFamily="49" charset="-122"/>
            </a:endParaRPr>
          </a:p>
          <a:p>
            <a:endParaRPr lang="en-US" altLang="zh-CN" sz="2000" dirty="0">
              <a:solidFill>
                <a:srgbClr val="007CC2"/>
              </a:solidFill>
              <a:latin typeface="黑体" panose="02010609060101010101" pitchFamily="49" charset="-122"/>
              <a:ea typeface="黑体" panose="02010609060101010101" pitchFamily="49" charset="-122"/>
            </a:endParaRPr>
          </a:p>
          <a:p>
            <a:r>
              <a:rPr lang="zh-CN" altLang="zh-CN" sz="2000" dirty="0"/>
              <a:t>确定监测指标和监测方案</a:t>
            </a:r>
            <a:endParaRPr lang="en-US" altLang="zh-CN" sz="2000" dirty="0">
              <a:solidFill>
                <a:srgbClr val="007CC2"/>
              </a:solidFill>
              <a:latin typeface="黑体" panose="02010609060101010101" pitchFamily="49" charset="-122"/>
              <a:ea typeface="黑体" panose="02010609060101010101" pitchFamily="49" charset="-122"/>
            </a:endParaRPr>
          </a:p>
          <a:p>
            <a:pPr>
              <a:lnSpc>
                <a:spcPct val="150000"/>
              </a:lnSpc>
            </a:pPr>
            <a:r>
              <a:rPr lang="en-US" altLang="zh-CN" sz="2000" dirty="0"/>
              <a:t>       </a:t>
            </a:r>
            <a:r>
              <a:rPr lang="zh-CN" altLang="zh-CN" sz="1800" b="0" dirty="0">
                <a:latin typeface="黑体" panose="02010609060101010101" pitchFamily="49" charset="-122"/>
                <a:ea typeface="黑体" panose="02010609060101010101" pitchFamily="49" charset="-122"/>
              </a:rPr>
              <a:t>面积</a:t>
            </a:r>
            <a:r>
              <a:rPr lang="en-US" altLang="zh-CN" sz="1800" b="0" dirty="0">
                <a:latin typeface="黑体" panose="02010609060101010101" pitchFamily="49" charset="-122"/>
                <a:ea typeface="黑体" panose="02010609060101010101" pitchFamily="49" charset="-122"/>
              </a:rPr>
              <a:t>100ha</a:t>
            </a:r>
            <a:r>
              <a:rPr lang="zh-CN" altLang="zh-CN" sz="1800" b="0" dirty="0">
                <a:latin typeface="黑体" panose="02010609060101010101" pitchFamily="49" charset="-122"/>
                <a:ea typeface="黑体" panose="02010609060101010101" pitchFamily="49" charset="-122"/>
              </a:rPr>
              <a:t>。土壤有不同程度的盐碱，试验区为围栏保护区。完成了</a:t>
            </a:r>
            <a:r>
              <a:rPr lang="zh-CN" altLang="zh-CN" sz="1800" b="0" dirty="0">
                <a:solidFill>
                  <a:srgbClr val="FF0000"/>
                </a:solidFill>
                <a:latin typeface="黑体" panose="02010609060101010101" pitchFamily="49" charset="-122"/>
                <a:ea typeface="黑体" panose="02010609060101010101" pitchFamily="49" charset="-122"/>
              </a:rPr>
              <a:t>土壤背景值取样</a:t>
            </a:r>
            <a:r>
              <a:rPr lang="zh-CN" altLang="en-US" sz="1800" b="0" dirty="0">
                <a:solidFill>
                  <a:srgbClr val="FF0000"/>
                </a:solidFill>
                <a:latin typeface="黑体" panose="02010609060101010101" pitchFamily="49" charset="-122"/>
                <a:ea typeface="黑体" panose="02010609060101010101" pitchFamily="49" charset="-122"/>
              </a:rPr>
              <a:t>和草地植被退化及恢复状况进行了调查</a:t>
            </a:r>
            <a:r>
              <a:rPr lang="zh-CN" altLang="en-US" sz="1800" b="0" dirty="0">
                <a:latin typeface="黑体" panose="02010609060101010101" pitchFamily="49" charset="-122"/>
                <a:ea typeface="黑体" panose="02010609060101010101" pitchFamily="49" charset="-122"/>
              </a:rPr>
              <a:t>，近期</a:t>
            </a:r>
            <a:r>
              <a:rPr lang="zh-CN" altLang="zh-CN" sz="1800" b="0" dirty="0">
                <a:latin typeface="黑体" panose="02010609060101010101" pitchFamily="49" charset="-122"/>
                <a:ea typeface="黑体" panose="02010609060101010101" pitchFamily="49" charset="-122"/>
              </a:rPr>
              <a:t>开始对植物物种生物多样性进行调查。</a:t>
            </a:r>
          </a:p>
        </p:txBody>
      </p:sp>
      <p:pic>
        <p:nvPicPr>
          <p:cNvPr id="1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1916833"/>
            <a:ext cx="360040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F:\照片按年度\2020年照片\20200728深井子草原恢复调查\IMG_20200728_1623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4077072"/>
            <a:ext cx="3600399" cy="19807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96136" y="6057827"/>
            <a:ext cx="2736304" cy="369332"/>
          </a:xfrm>
          <a:prstGeom prst="rect">
            <a:avLst/>
          </a:prstGeom>
          <a:noFill/>
        </p:spPr>
        <p:txBody>
          <a:bodyPr wrap="square" rtlCol="0">
            <a:spAutoFit/>
          </a:bodyPr>
          <a:lstStyle/>
          <a:p>
            <a:r>
              <a:rPr lang="zh-CN" altLang="en-US" dirty="0"/>
              <a:t>前郭 深井子 </a:t>
            </a:r>
            <a:r>
              <a:rPr lang="en-US" altLang="zh-CN" dirty="0"/>
              <a:t>2020 07 28</a:t>
            </a:r>
            <a:endParaRPr lang="zh-CN" altLang="en-US" dirty="0"/>
          </a:p>
        </p:txBody>
      </p:sp>
      <p:sp>
        <p:nvSpPr>
          <p:cNvPr id="4" name="文本框 3">
            <a:extLst>
              <a:ext uri="{FF2B5EF4-FFF2-40B4-BE49-F238E27FC236}">
                <a16:creationId xmlns:a16="http://schemas.microsoft.com/office/drawing/2014/main" xmlns="" id="{A774C34B-B25D-4089-AF4E-72E6B98247E6}"/>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853818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81609" y="1268760"/>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sp>
        <p:nvSpPr>
          <p:cNvPr id="16" name="副标题 2"/>
          <p:cNvSpPr>
            <a:spLocks noGrp="1"/>
          </p:cNvSpPr>
          <p:nvPr>
            <p:ph type="subTitle" idx="1"/>
          </p:nvPr>
        </p:nvSpPr>
        <p:spPr>
          <a:xfrm>
            <a:off x="179512" y="1889448"/>
            <a:ext cx="4824536" cy="4968552"/>
          </a:xfrm>
        </p:spPr>
        <p:txBody>
          <a:bodyPr/>
          <a:lstStyle/>
          <a:p>
            <a:r>
              <a:rPr lang="en-US" altLang="zh-CN" sz="2000" dirty="0">
                <a:latin typeface="黑体" panose="02010609060101010101" pitchFamily="49" charset="-122"/>
                <a:ea typeface="黑体" panose="02010609060101010101" pitchFamily="49" charset="-122"/>
              </a:rPr>
              <a:t>1</a:t>
            </a:r>
            <a:r>
              <a:rPr lang="zh-CN" altLang="en-US" sz="200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退化草地恢复</a:t>
            </a:r>
            <a:r>
              <a:rPr lang="en-US" altLang="zh-CN" sz="2000" dirty="0">
                <a:latin typeface="黑体" panose="02010609060101010101" pitchFamily="49" charset="-122"/>
                <a:ea typeface="黑体" panose="02010609060101010101" pitchFamily="49" charset="-122"/>
              </a:rPr>
              <a:t>——</a:t>
            </a:r>
            <a:r>
              <a:rPr lang="zh-CN" altLang="zh-CN" sz="2000" dirty="0">
                <a:solidFill>
                  <a:srgbClr val="007CC2"/>
                </a:solidFill>
                <a:latin typeface="黑体" panose="02010609060101010101" pitchFamily="49" charset="-122"/>
                <a:ea typeface="黑体" panose="02010609060101010101" pitchFamily="49" charset="-122"/>
              </a:rPr>
              <a:t>前郭县深井子畜牧场一分厂</a:t>
            </a:r>
            <a:endParaRPr lang="en-US" altLang="zh-CN" sz="2000" dirty="0">
              <a:solidFill>
                <a:srgbClr val="007CC2"/>
              </a:solidFill>
              <a:latin typeface="黑体" panose="02010609060101010101" pitchFamily="49" charset="-122"/>
              <a:ea typeface="黑体" panose="02010609060101010101" pitchFamily="49" charset="-122"/>
            </a:endParaRPr>
          </a:p>
          <a:p>
            <a:pPr>
              <a:lnSpc>
                <a:spcPct val="150000"/>
              </a:lnSpc>
            </a:pPr>
            <a:r>
              <a:rPr lang="en-US" altLang="zh-CN" sz="1800" dirty="0"/>
              <a:t>    </a:t>
            </a:r>
            <a:r>
              <a:rPr lang="zh-CN" altLang="zh-CN" sz="1800" dirty="0"/>
              <a:t>根据监测数据评估项目现状，填写土地退化和生物多样性跟踪报告。完成了退化和生物多样性的相关基线。</a:t>
            </a:r>
            <a:endParaRPr lang="en-US" altLang="zh-CN" sz="1800" dirty="0"/>
          </a:p>
          <a:p>
            <a:pPr>
              <a:lnSpc>
                <a:spcPct val="150000"/>
              </a:lnSpc>
            </a:pPr>
            <a:r>
              <a:rPr lang="en-US" altLang="zh-CN" sz="1600" b="0" dirty="0"/>
              <a:t>  </a:t>
            </a:r>
            <a:r>
              <a:rPr lang="zh-CN" altLang="zh-CN" sz="1600" b="0" dirty="0"/>
              <a:t>通过样方调查和实地探查，发现围栏草原植被恢复明显，表现为碱斑面积减小（</a:t>
            </a:r>
            <a:r>
              <a:rPr lang="en-US" altLang="zh-CN" sz="1600" b="0" dirty="0"/>
              <a:t>5%</a:t>
            </a:r>
            <a:r>
              <a:rPr lang="zh-CN" altLang="zh-CN" sz="1600" b="0" dirty="0"/>
              <a:t>以下），盖度增加（</a:t>
            </a:r>
            <a:r>
              <a:rPr lang="en-US" altLang="zh-CN" sz="1600" b="0" dirty="0"/>
              <a:t>80%</a:t>
            </a:r>
            <a:r>
              <a:rPr lang="zh-CN" altLang="zh-CN" sz="1600" b="0" dirty="0"/>
              <a:t>以上），密度增加（</a:t>
            </a:r>
            <a:r>
              <a:rPr lang="en-US" altLang="zh-CN" sz="1600" b="0" dirty="0"/>
              <a:t>1632</a:t>
            </a:r>
            <a:r>
              <a:rPr lang="zh-CN" altLang="zh-CN" sz="1600" b="0" dirty="0"/>
              <a:t>株</a:t>
            </a:r>
            <a:r>
              <a:rPr lang="en-US" altLang="zh-CN" sz="1600" b="0" dirty="0"/>
              <a:t>/m</a:t>
            </a:r>
            <a:r>
              <a:rPr lang="en-US" altLang="zh-CN" sz="1600" b="0" baseline="30000" dirty="0"/>
              <a:t>2</a:t>
            </a:r>
            <a:r>
              <a:rPr lang="zh-CN" altLang="zh-CN" sz="1600" b="0" dirty="0"/>
              <a:t>），植物物种多样性丰富，碱蓬、虎尾草、碱茅等草原退化指示植物群落优势度降低，一些不耐盐碱的豆科、禾本科物种群落增加。调查发现的主要植物种类包括：</a:t>
            </a:r>
            <a:r>
              <a:rPr lang="en-US" altLang="zh-CN" sz="1600" b="0" dirty="0"/>
              <a:t>18</a:t>
            </a:r>
            <a:r>
              <a:rPr lang="zh-CN" altLang="zh-CN" sz="1600" b="0" dirty="0"/>
              <a:t>科，</a:t>
            </a:r>
            <a:r>
              <a:rPr lang="en-US" altLang="zh-CN" sz="1600" b="0" dirty="0"/>
              <a:t>48</a:t>
            </a:r>
            <a:r>
              <a:rPr lang="zh-CN" altLang="zh-CN" sz="1600" b="0" dirty="0"/>
              <a:t>属，</a:t>
            </a:r>
            <a:r>
              <a:rPr lang="en-US" altLang="zh-CN" sz="1600" b="0" dirty="0"/>
              <a:t>50</a:t>
            </a:r>
            <a:r>
              <a:rPr lang="zh-CN" altLang="zh-CN" sz="1600" b="0" dirty="0"/>
              <a:t>种。</a:t>
            </a:r>
            <a:endParaRPr lang="en-US" altLang="zh-CN" sz="1600" b="0" dirty="0"/>
          </a:p>
          <a:p>
            <a:endParaRPr lang="en-US" altLang="zh-CN" sz="2000" dirty="0">
              <a:solidFill>
                <a:srgbClr val="007CC2"/>
              </a:solidFill>
              <a:latin typeface="黑体" panose="02010609060101010101" pitchFamily="49" charset="-122"/>
              <a:ea typeface="黑体" panose="02010609060101010101" pitchFamily="49" charset="-122"/>
            </a:endParaRPr>
          </a:p>
          <a:p>
            <a:pPr>
              <a:lnSpc>
                <a:spcPct val="150000"/>
              </a:lnSpc>
            </a:pPr>
            <a:r>
              <a:rPr lang="en-US" altLang="zh-CN" sz="2000" dirty="0"/>
              <a:t>       </a:t>
            </a:r>
            <a:endParaRPr lang="zh-CN" altLang="zh-CN" sz="1800" b="0" dirty="0">
              <a:latin typeface="黑体" panose="02010609060101010101" pitchFamily="49" charset="-122"/>
              <a:ea typeface="黑体" panose="02010609060101010101" pitchFamily="49" charset="-122"/>
            </a:endParaRPr>
          </a:p>
        </p:txBody>
      </p:sp>
      <p:sp>
        <p:nvSpPr>
          <p:cNvPr id="5" name="TextBox 4"/>
          <p:cNvSpPr txBox="1"/>
          <p:nvPr/>
        </p:nvSpPr>
        <p:spPr>
          <a:xfrm>
            <a:off x="5796136" y="6125202"/>
            <a:ext cx="2736304" cy="369332"/>
          </a:xfrm>
          <a:prstGeom prst="rect">
            <a:avLst/>
          </a:prstGeom>
          <a:noFill/>
        </p:spPr>
        <p:txBody>
          <a:bodyPr wrap="square" rtlCol="0">
            <a:spAutoFit/>
          </a:bodyPr>
          <a:lstStyle/>
          <a:p>
            <a:r>
              <a:rPr lang="zh-CN" altLang="en-US" dirty="0"/>
              <a:t>前郭 深井子 </a:t>
            </a:r>
            <a:r>
              <a:rPr lang="en-US" altLang="zh-CN" dirty="0"/>
              <a:t>2020</a:t>
            </a:r>
            <a:endParaRPr lang="zh-CN"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4217" y="1852018"/>
            <a:ext cx="3249815" cy="425393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文本框 3">
            <a:extLst>
              <a:ext uri="{FF2B5EF4-FFF2-40B4-BE49-F238E27FC236}">
                <a16:creationId xmlns:a16="http://schemas.microsoft.com/office/drawing/2014/main" xmlns="" id="{BA6875FD-B506-4B2C-9314-C794AA6CCE0A}"/>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763260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5685" y="1246179"/>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sp>
        <p:nvSpPr>
          <p:cNvPr id="11" name="副标题 2"/>
          <p:cNvSpPr>
            <a:spLocks noGrp="1"/>
          </p:cNvSpPr>
          <p:nvPr>
            <p:ph type="subTitle" idx="1"/>
          </p:nvPr>
        </p:nvSpPr>
        <p:spPr>
          <a:xfrm>
            <a:off x="175970" y="1873782"/>
            <a:ext cx="8644502" cy="3312368"/>
          </a:xfrm>
        </p:spPr>
        <p:txBody>
          <a:bodyPr/>
          <a:lstStyle/>
          <a:p>
            <a:r>
              <a:rPr lang="en-US" altLang="zh-CN" sz="2000" dirty="0">
                <a:latin typeface="黑体" panose="02010609060101010101" pitchFamily="49" charset="-122"/>
                <a:ea typeface="黑体" panose="02010609060101010101" pitchFamily="49" charset="-122"/>
              </a:rPr>
              <a:t>2</a:t>
            </a:r>
            <a:r>
              <a:rPr lang="zh-CN" altLang="zh-CN" sz="2000" dirty="0">
                <a:latin typeface="黑体" panose="02010609060101010101" pitchFamily="49" charset="-122"/>
                <a:ea typeface="黑体" panose="02010609060101010101" pitchFamily="49" charset="-122"/>
              </a:rPr>
              <a:t>、旱田保护性耕作农业管理模式</a:t>
            </a:r>
            <a:r>
              <a:rPr lang="en-US" altLang="zh-CN" sz="2000" b="0" dirty="0">
                <a:latin typeface="黑体" panose="02010609060101010101" pitchFamily="49" charset="-122"/>
                <a:ea typeface="黑体" panose="02010609060101010101" pitchFamily="49" charset="-122"/>
              </a:rPr>
              <a:t>——</a:t>
            </a:r>
            <a:r>
              <a:rPr lang="zh-CN" altLang="zh-CN" sz="2000" b="0" dirty="0">
                <a:solidFill>
                  <a:srgbClr val="0070C0"/>
                </a:solidFill>
                <a:latin typeface="黑体" panose="02010609060101010101" pitchFamily="49" charset="-122"/>
                <a:ea typeface="黑体" panose="02010609060101010101" pitchFamily="49" charset="-122"/>
              </a:rPr>
              <a:t>吉林省前郭县深井子畜牧场四分厂</a:t>
            </a:r>
            <a:endParaRPr lang="en-US" altLang="zh-CN" sz="2000" b="0" dirty="0">
              <a:solidFill>
                <a:srgbClr val="0070C0"/>
              </a:solidFill>
              <a:latin typeface="黑体" panose="02010609060101010101" pitchFamily="49" charset="-122"/>
              <a:ea typeface="黑体" panose="02010609060101010101" pitchFamily="49" charset="-122"/>
            </a:endParaRPr>
          </a:p>
          <a:p>
            <a:pPr algn="just">
              <a:lnSpc>
                <a:spcPct val="150000"/>
              </a:lnSpc>
            </a:pPr>
            <a:r>
              <a:rPr lang="en-US" altLang="zh-CN" sz="2000" b="0" dirty="0">
                <a:latin typeface="黑体" panose="02010609060101010101" pitchFamily="49" charset="-122"/>
                <a:ea typeface="黑体" panose="02010609060101010101" pitchFamily="49" charset="-122"/>
              </a:rPr>
              <a:t>    </a:t>
            </a:r>
            <a:r>
              <a:rPr lang="zh-CN" altLang="zh-CN" sz="2000" b="0" dirty="0">
                <a:latin typeface="黑体" panose="02010609060101010101" pitchFamily="49" charset="-122"/>
                <a:ea typeface="黑体" panose="02010609060101010101" pitchFamily="49" charset="-122"/>
              </a:rPr>
              <a:t>试验盐碱化旱田面积</a:t>
            </a:r>
            <a:r>
              <a:rPr lang="en-US" altLang="zh-CN" sz="2000" b="0" dirty="0">
                <a:latin typeface="黑体" panose="02010609060101010101" pitchFamily="49" charset="-122"/>
                <a:ea typeface="黑体" panose="02010609060101010101" pitchFamily="49" charset="-122"/>
              </a:rPr>
              <a:t>15</a:t>
            </a:r>
            <a:r>
              <a:rPr lang="zh-CN" altLang="zh-CN" sz="2000" b="0" dirty="0">
                <a:latin typeface="黑体" panose="02010609060101010101" pitchFamily="49" charset="-122"/>
                <a:ea typeface="黑体" panose="02010609060101010101" pitchFamily="49" charset="-122"/>
              </a:rPr>
              <a:t>亩，耕作方式为</a:t>
            </a:r>
            <a:r>
              <a:rPr lang="zh-CN" altLang="zh-CN" sz="2000" b="0" dirty="0">
                <a:solidFill>
                  <a:srgbClr val="FF0000"/>
                </a:solidFill>
                <a:latin typeface="黑体" panose="02010609060101010101" pitchFamily="49" charset="-122"/>
                <a:ea typeface="黑体" panose="02010609060101010101" pitchFamily="49" charset="-122"/>
              </a:rPr>
              <a:t>免耕</a:t>
            </a:r>
            <a:r>
              <a:rPr lang="zh-CN" altLang="zh-CN" sz="2000" b="0" dirty="0">
                <a:latin typeface="黑体" panose="02010609060101010101" pitchFamily="49" charset="-122"/>
                <a:ea typeface="黑体" panose="02010609060101010101" pitchFamily="49" charset="-122"/>
              </a:rPr>
              <a:t>，采用康达免耕播种机播种，</a:t>
            </a:r>
            <a:r>
              <a:rPr lang="zh-CN" altLang="zh-CN" sz="2000" b="0" dirty="0">
                <a:solidFill>
                  <a:srgbClr val="FF0000"/>
                </a:solidFill>
                <a:latin typeface="黑体" panose="02010609060101010101" pitchFamily="49" charset="-122"/>
                <a:ea typeface="黑体" panose="02010609060101010101" pitchFamily="49" charset="-122"/>
              </a:rPr>
              <a:t>地下水灌溉</a:t>
            </a:r>
            <a:r>
              <a:rPr lang="zh-CN" altLang="zh-CN" sz="2000" b="0" dirty="0">
                <a:latin typeface="黑体" panose="02010609060101010101" pitchFamily="49" charset="-122"/>
                <a:ea typeface="黑体" panose="02010609060101010101" pitchFamily="49" charset="-122"/>
              </a:rPr>
              <a:t>，种植作物为</a:t>
            </a:r>
            <a:r>
              <a:rPr lang="zh-CN" altLang="zh-CN" sz="2000" b="0" dirty="0">
                <a:solidFill>
                  <a:srgbClr val="FF0000"/>
                </a:solidFill>
                <a:latin typeface="黑体" panose="02010609060101010101" pitchFamily="49" charset="-122"/>
                <a:ea typeface="黑体" panose="02010609060101010101" pitchFamily="49" charset="-122"/>
              </a:rPr>
              <a:t>玉米</a:t>
            </a:r>
            <a:r>
              <a:rPr lang="zh-CN" altLang="zh-CN" sz="2000" b="0" dirty="0">
                <a:latin typeface="黑体" panose="02010609060101010101" pitchFamily="49" charset="-122"/>
                <a:ea typeface="黑体" panose="02010609060101010101" pitchFamily="49" charset="-122"/>
              </a:rPr>
              <a:t>。完成了</a:t>
            </a:r>
            <a:r>
              <a:rPr lang="zh-CN" altLang="zh-CN" sz="2000" b="0" dirty="0">
                <a:solidFill>
                  <a:srgbClr val="FF0000"/>
                </a:solidFill>
                <a:latin typeface="黑体" panose="02010609060101010101" pitchFamily="49" charset="-122"/>
                <a:ea typeface="黑体" panose="02010609060101010101" pitchFamily="49" charset="-122"/>
              </a:rPr>
              <a:t>田间土壤取样</a:t>
            </a:r>
            <a:r>
              <a:rPr lang="zh-CN" altLang="zh-CN" sz="2000" b="0" dirty="0">
                <a:latin typeface="黑体" panose="02010609060101010101" pitchFamily="49" charset="-122"/>
                <a:ea typeface="黑体" panose="02010609060101010101" pitchFamily="49" charset="-122"/>
              </a:rPr>
              <a:t>。种植前施入底肥（化肥减半量施用），同时</a:t>
            </a:r>
            <a:r>
              <a:rPr lang="zh-CN" altLang="zh-CN" sz="2000" b="0" dirty="0">
                <a:solidFill>
                  <a:srgbClr val="FF0000"/>
                </a:solidFill>
                <a:latin typeface="黑体" panose="02010609060101010101" pitchFamily="49" charset="-122"/>
                <a:ea typeface="黑体" panose="02010609060101010101" pitchFamily="49" charset="-122"/>
              </a:rPr>
              <a:t>施入腐殖酸有机肥</a:t>
            </a:r>
            <a:r>
              <a:rPr lang="en-US" altLang="zh-CN" sz="2000" b="0" dirty="0">
                <a:latin typeface="黑体" panose="02010609060101010101" pitchFamily="49" charset="-122"/>
                <a:ea typeface="黑体" panose="02010609060101010101" pitchFamily="49" charset="-122"/>
              </a:rPr>
              <a:t>80kg/</a:t>
            </a:r>
            <a:r>
              <a:rPr lang="zh-CN" altLang="zh-CN" sz="2000" b="0" dirty="0">
                <a:latin typeface="黑体" panose="02010609060101010101" pitchFamily="49" charset="-122"/>
                <a:ea typeface="黑体" panose="02010609060101010101" pitchFamily="49" charset="-122"/>
              </a:rPr>
              <a:t>亩，</a:t>
            </a:r>
            <a:r>
              <a:rPr lang="en-US" altLang="zh-CN" sz="2000" b="0" dirty="0">
                <a:latin typeface="黑体" panose="02010609060101010101" pitchFamily="49" charset="-122"/>
                <a:ea typeface="黑体" panose="02010609060101010101" pitchFamily="49" charset="-122"/>
              </a:rPr>
              <a:t>4</a:t>
            </a:r>
            <a:r>
              <a:rPr lang="zh-CN" altLang="zh-CN" sz="2000" b="0" dirty="0">
                <a:latin typeface="黑体" panose="02010609060101010101" pitchFamily="49" charset="-122"/>
                <a:ea typeface="黑体" panose="02010609060101010101" pitchFamily="49" charset="-122"/>
              </a:rPr>
              <a:t>月</a:t>
            </a:r>
            <a:r>
              <a:rPr lang="en-US" altLang="zh-CN" sz="2000" b="0" dirty="0">
                <a:latin typeface="黑体" panose="02010609060101010101" pitchFamily="49" charset="-122"/>
                <a:ea typeface="黑体" panose="02010609060101010101" pitchFamily="49" charset="-122"/>
              </a:rPr>
              <a:t>28</a:t>
            </a:r>
            <a:r>
              <a:rPr lang="zh-CN" altLang="zh-CN" sz="2000" b="0" dirty="0">
                <a:latin typeface="黑体" panose="02010609060101010101" pitchFamily="49" charset="-122"/>
                <a:ea typeface="黑体" panose="02010609060101010101" pitchFamily="49" charset="-122"/>
              </a:rPr>
              <a:t>日播种完毕，种植后灌水一次，灌溉水源为</a:t>
            </a:r>
            <a:r>
              <a:rPr lang="en-US" altLang="zh-CN" sz="2000" b="0" dirty="0">
                <a:latin typeface="黑体" panose="02010609060101010101" pitchFamily="49" charset="-122"/>
                <a:ea typeface="黑体" panose="02010609060101010101" pitchFamily="49" charset="-122"/>
              </a:rPr>
              <a:t>100</a:t>
            </a:r>
            <a:r>
              <a:rPr lang="zh-CN" altLang="zh-CN" sz="2000" b="0" dirty="0">
                <a:latin typeface="黑体" panose="02010609060101010101" pitchFamily="49" charset="-122"/>
                <a:ea typeface="黑体" panose="02010609060101010101" pitchFamily="49" charset="-122"/>
              </a:rPr>
              <a:t>米深的第四系承压水。</a:t>
            </a:r>
            <a:r>
              <a:rPr lang="zh-CN" altLang="en-US" sz="2000" b="0" dirty="0">
                <a:latin typeface="黑体" panose="02010609060101010101" pitchFamily="49" charset="-122"/>
                <a:ea typeface="黑体" panose="02010609060101010101" pitchFamily="49" charset="-122"/>
              </a:rPr>
              <a:t>目前玉米长势良好。</a:t>
            </a:r>
            <a:endParaRPr lang="zh-CN" altLang="zh-CN" sz="2000" b="0" dirty="0">
              <a:latin typeface="黑体" panose="02010609060101010101" pitchFamily="49" charset="-122"/>
              <a:ea typeface="黑体" panose="02010609060101010101" pitchFamily="49" charset="-122"/>
            </a:endParaRPr>
          </a:p>
        </p:txBody>
      </p:sp>
      <p:pic>
        <p:nvPicPr>
          <p:cNvPr id="12" name="Picture 2" descr="F:\照片按年度\2020年照片\20200101-20200603\20200428深井子四分厂腐殖酸肥\IMG_20200428_1354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830" y="4654070"/>
            <a:ext cx="4136571"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9160" y="4668362"/>
            <a:ext cx="374441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6084168" y="4244154"/>
            <a:ext cx="1800200"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玉米出苗情况</a:t>
            </a:r>
          </a:p>
        </p:txBody>
      </p:sp>
      <p:sp>
        <p:nvSpPr>
          <p:cNvPr id="15" name="TextBox 14"/>
          <p:cNvSpPr txBox="1"/>
          <p:nvPr/>
        </p:nvSpPr>
        <p:spPr>
          <a:xfrm>
            <a:off x="1393983" y="4253180"/>
            <a:ext cx="2376264"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腐殖酸有机肥试验区</a:t>
            </a:r>
          </a:p>
        </p:txBody>
      </p:sp>
      <p:sp>
        <p:nvSpPr>
          <p:cNvPr id="4" name="文本框 3">
            <a:extLst>
              <a:ext uri="{FF2B5EF4-FFF2-40B4-BE49-F238E27FC236}">
                <a16:creationId xmlns:a16="http://schemas.microsoft.com/office/drawing/2014/main" xmlns="" id="{5AEC5A50-6C2C-4DD9-A736-5039CD281CD9}"/>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706243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9512" y="1214422"/>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sp>
        <p:nvSpPr>
          <p:cNvPr id="16" name="副标题 2"/>
          <p:cNvSpPr>
            <a:spLocks noGrp="1"/>
          </p:cNvSpPr>
          <p:nvPr>
            <p:ph type="subTitle" idx="1"/>
          </p:nvPr>
        </p:nvSpPr>
        <p:spPr>
          <a:xfrm>
            <a:off x="323528" y="1862208"/>
            <a:ext cx="8496944" cy="3456384"/>
          </a:xfrm>
        </p:spPr>
        <p:txBody>
          <a:bodyPr/>
          <a:lstStyle/>
          <a:p>
            <a:r>
              <a:rPr lang="en-US" altLang="zh-CN" sz="2000" dirty="0">
                <a:latin typeface="黑体" panose="02010609060101010101" pitchFamily="49" charset="-122"/>
                <a:ea typeface="黑体" panose="02010609060101010101" pitchFamily="49" charset="-122"/>
              </a:rPr>
              <a:t>2</a:t>
            </a:r>
            <a:r>
              <a:rPr lang="zh-CN" altLang="zh-CN" sz="2000" dirty="0">
                <a:latin typeface="黑体" panose="02010609060101010101" pitchFamily="49" charset="-122"/>
                <a:ea typeface="黑体" panose="02010609060101010101" pitchFamily="49" charset="-122"/>
              </a:rPr>
              <a:t>、旱田保护性耕作农业管理模式</a:t>
            </a:r>
            <a:r>
              <a:rPr lang="en-US" altLang="zh-CN" sz="2000" dirty="0">
                <a:latin typeface="黑体" panose="02010609060101010101" pitchFamily="49" charset="-122"/>
                <a:ea typeface="黑体" panose="02010609060101010101" pitchFamily="49" charset="-122"/>
              </a:rPr>
              <a:t>——</a:t>
            </a:r>
            <a:r>
              <a:rPr lang="zh-CN" altLang="zh-CN" sz="2000" dirty="0">
                <a:solidFill>
                  <a:srgbClr val="0070C0"/>
                </a:solidFill>
                <a:latin typeface="黑体" panose="02010609060101010101" pitchFamily="49" charset="-122"/>
                <a:ea typeface="黑体" panose="02010609060101010101" pitchFamily="49" charset="-122"/>
              </a:rPr>
              <a:t>吉林省前郭县深井子畜牧场一分厂</a:t>
            </a:r>
            <a:r>
              <a:rPr lang="en-US" altLang="zh-CN" sz="2000" b="0" dirty="0"/>
              <a:t>  </a:t>
            </a:r>
          </a:p>
          <a:p>
            <a:pPr algn="just">
              <a:lnSpc>
                <a:spcPct val="150000"/>
              </a:lnSpc>
            </a:pPr>
            <a:r>
              <a:rPr lang="en-US" altLang="zh-CN" sz="1800" b="0" dirty="0">
                <a:latin typeface="黑体" panose="02010609060101010101" pitchFamily="49" charset="-122"/>
                <a:ea typeface="黑体" panose="02010609060101010101" pitchFamily="49" charset="-122"/>
              </a:rPr>
              <a:t>    </a:t>
            </a:r>
            <a:r>
              <a:rPr lang="zh-CN" altLang="zh-CN" sz="1800" b="0" dirty="0">
                <a:latin typeface="黑体" panose="02010609060101010101" pitchFamily="49" charset="-122"/>
                <a:ea typeface="黑体" panose="02010609060101010101" pitchFamily="49" charset="-122"/>
              </a:rPr>
              <a:t>试验地为</a:t>
            </a:r>
            <a:r>
              <a:rPr lang="zh-CN" altLang="zh-CN" sz="1800" b="0" dirty="0">
                <a:solidFill>
                  <a:srgbClr val="FF0000"/>
                </a:solidFill>
                <a:latin typeface="黑体" panose="02010609060101010101" pitchFamily="49" charset="-122"/>
                <a:ea typeface="黑体" panose="02010609060101010101" pitchFamily="49" charset="-122"/>
              </a:rPr>
              <a:t>盐碱化旱田</a:t>
            </a:r>
            <a:r>
              <a:rPr lang="zh-CN" altLang="zh-CN" sz="1800" b="0" dirty="0">
                <a:latin typeface="黑体" panose="02010609060101010101" pitchFamily="49" charset="-122"/>
                <a:ea typeface="黑体" panose="02010609060101010101" pitchFamily="49" charset="-122"/>
              </a:rPr>
              <a:t>，试验面积</a:t>
            </a:r>
            <a:r>
              <a:rPr lang="en-US" altLang="zh-CN" sz="1800" b="0" dirty="0">
                <a:latin typeface="黑体" panose="02010609060101010101" pitchFamily="49" charset="-122"/>
                <a:ea typeface="黑体" panose="02010609060101010101" pitchFamily="49" charset="-122"/>
              </a:rPr>
              <a:t>30</a:t>
            </a:r>
            <a:r>
              <a:rPr lang="zh-CN" altLang="zh-CN" sz="1800" b="0" dirty="0">
                <a:latin typeface="黑体" panose="02010609060101010101" pitchFamily="49" charset="-122"/>
                <a:ea typeface="黑体" panose="02010609060101010101" pitchFamily="49" charset="-122"/>
              </a:rPr>
              <a:t>亩，耕作方式为</a:t>
            </a:r>
            <a:r>
              <a:rPr lang="zh-CN" altLang="zh-CN" sz="1800" b="0" dirty="0">
                <a:solidFill>
                  <a:srgbClr val="FF0000"/>
                </a:solidFill>
                <a:latin typeface="黑体" panose="02010609060101010101" pitchFamily="49" charset="-122"/>
                <a:ea typeface="黑体" panose="02010609060101010101" pitchFamily="49" charset="-122"/>
              </a:rPr>
              <a:t>免耕</a:t>
            </a:r>
            <a:r>
              <a:rPr lang="zh-CN" altLang="zh-CN" sz="1800" b="0" dirty="0">
                <a:latin typeface="黑体" panose="02010609060101010101" pitchFamily="49" charset="-122"/>
                <a:ea typeface="黑体" panose="02010609060101010101" pitchFamily="49" charset="-122"/>
              </a:rPr>
              <a:t>，种植作物为</a:t>
            </a:r>
            <a:r>
              <a:rPr lang="zh-CN" altLang="zh-CN" sz="1800" b="0" dirty="0">
                <a:solidFill>
                  <a:srgbClr val="FF0000"/>
                </a:solidFill>
                <a:latin typeface="黑体" panose="02010609060101010101" pitchFamily="49" charset="-122"/>
                <a:ea typeface="黑体" panose="02010609060101010101" pitchFamily="49" charset="-122"/>
              </a:rPr>
              <a:t>玉米</a:t>
            </a:r>
            <a:r>
              <a:rPr lang="zh-CN" altLang="zh-CN" sz="1800" b="0" dirty="0">
                <a:latin typeface="黑体" panose="02010609060101010101" pitchFamily="49" charset="-122"/>
                <a:ea typeface="黑体" panose="02010609060101010101" pitchFamily="49" charset="-122"/>
              </a:rPr>
              <a:t>，完成了</a:t>
            </a:r>
            <a:r>
              <a:rPr lang="zh-CN" altLang="zh-CN" sz="1800" b="0" dirty="0">
                <a:solidFill>
                  <a:srgbClr val="FF0000"/>
                </a:solidFill>
                <a:latin typeface="黑体" panose="02010609060101010101" pitchFamily="49" charset="-122"/>
                <a:ea typeface="黑体" panose="02010609060101010101" pitchFamily="49" charset="-122"/>
              </a:rPr>
              <a:t>田间土壤取样</a:t>
            </a:r>
            <a:r>
              <a:rPr lang="zh-CN" altLang="zh-CN" sz="1800" b="0" dirty="0">
                <a:latin typeface="黑体" panose="02010609060101010101" pitchFamily="49" charset="-122"/>
                <a:ea typeface="黑体" panose="02010609060101010101" pitchFamily="49" charset="-122"/>
              </a:rPr>
              <a:t>，</a:t>
            </a:r>
            <a:r>
              <a:rPr lang="zh-CN" altLang="zh-CN" sz="1800" b="0" dirty="0">
                <a:solidFill>
                  <a:srgbClr val="FF0000"/>
                </a:solidFill>
                <a:latin typeface="黑体" panose="02010609060101010101" pitchFamily="49" charset="-122"/>
                <a:ea typeface="黑体" panose="02010609060101010101" pitchFamily="49" charset="-122"/>
              </a:rPr>
              <a:t>测定种植前旱田土壤背景值</a:t>
            </a:r>
            <a:r>
              <a:rPr lang="zh-CN" altLang="zh-CN" sz="1800" b="0" dirty="0">
                <a:latin typeface="黑体" panose="02010609060101010101" pitchFamily="49" charset="-122"/>
                <a:ea typeface="黑体" panose="02010609060101010101" pitchFamily="49" charset="-122"/>
              </a:rPr>
              <a:t>。施用盐碱地</a:t>
            </a:r>
            <a:r>
              <a:rPr lang="zh-CN" altLang="zh-CN" sz="1800" b="0" dirty="0">
                <a:solidFill>
                  <a:srgbClr val="FF0000"/>
                </a:solidFill>
                <a:latin typeface="黑体" panose="02010609060101010101" pitchFamily="49" charset="-122"/>
                <a:ea typeface="黑体" panose="02010609060101010101" pitchFamily="49" charset="-122"/>
              </a:rPr>
              <a:t>调理剂“脱碱</a:t>
            </a:r>
            <a:r>
              <a:rPr lang="en-US" altLang="zh-CN" sz="1800" b="0" dirty="0">
                <a:solidFill>
                  <a:srgbClr val="FF0000"/>
                </a:solidFill>
                <a:latin typeface="黑体" panose="02010609060101010101" pitchFamily="49" charset="-122"/>
                <a:ea typeface="黑体" panose="02010609060101010101" pitchFamily="49" charset="-122"/>
              </a:rPr>
              <a:t>3</a:t>
            </a:r>
            <a:r>
              <a:rPr lang="zh-CN" altLang="zh-CN" sz="1800" b="0" dirty="0">
                <a:solidFill>
                  <a:srgbClr val="FF0000"/>
                </a:solidFill>
                <a:latin typeface="黑体" panose="02010609060101010101" pitchFamily="49" charset="-122"/>
                <a:ea typeface="黑体" panose="02010609060101010101" pitchFamily="49" charset="-122"/>
              </a:rPr>
              <a:t>号”</a:t>
            </a:r>
            <a:r>
              <a:rPr lang="en-US" altLang="zh-CN" sz="1800" b="0" dirty="0">
                <a:latin typeface="黑体" panose="02010609060101010101" pitchFamily="49" charset="-122"/>
                <a:ea typeface="黑体" panose="02010609060101010101" pitchFamily="49" charset="-122"/>
              </a:rPr>
              <a:t>1300kg/</a:t>
            </a:r>
            <a:r>
              <a:rPr lang="zh-CN" altLang="zh-CN" sz="1800" b="0" dirty="0">
                <a:latin typeface="黑体" panose="02010609060101010101" pitchFamily="49" charset="-122"/>
                <a:ea typeface="黑体" panose="02010609060101010101" pitchFamily="49" charset="-122"/>
              </a:rPr>
              <a:t>亩，将改良剂均匀撒施在土壤表面，机械机旋耕</a:t>
            </a:r>
            <a:r>
              <a:rPr lang="en-US" altLang="zh-CN" sz="1800" b="0" dirty="0">
                <a:latin typeface="黑体" panose="02010609060101010101" pitchFamily="49" charset="-122"/>
                <a:ea typeface="黑体" panose="02010609060101010101" pitchFamily="49" charset="-122"/>
              </a:rPr>
              <a:t>20cm</a:t>
            </a:r>
            <a:r>
              <a:rPr lang="zh-CN" altLang="zh-CN" sz="1800" b="0" dirty="0">
                <a:latin typeface="黑体" panose="02010609060101010101" pitchFamily="49" charset="-122"/>
                <a:ea typeface="黑体" panose="02010609060101010101" pitchFamily="49" charset="-122"/>
              </a:rPr>
              <a:t>，使改良剂与</a:t>
            </a:r>
            <a:r>
              <a:rPr lang="en-US" altLang="zh-CN" sz="1800" b="0" dirty="0">
                <a:latin typeface="黑体" panose="02010609060101010101" pitchFamily="49" charset="-122"/>
                <a:ea typeface="黑体" panose="02010609060101010101" pitchFamily="49" charset="-122"/>
              </a:rPr>
              <a:t>15cm</a:t>
            </a:r>
            <a:r>
              <a:rPr lang="zh-CN" altLang="zh-CN" sz="1800" b="0" dirty="0">
                <a:latin typeface="黑体" panose="02010609060101010101" pitchFamily="49" charset="-122"/>
                <a:ea typeface="黑体" panose="02010609060101010101" pitchFamily="49" charset="-122"/>
              </a:rPr>
              <a:t>土壤充分混合，种植前施入底肥，</a:t>
            </a:r>
            <a:r>
              <a:rPr lang="en-US" altLang="zh-CN" sz="1800" b="0" dirty="0">
                <a:latin typeface="黑体" panose="02010609060101010101" pitchFamily="49" charset="-122"/>
                <a:ea typeface="黑体" panose="02010609060101010101" pitchFamily="49" charset="-122"/>
              </a:rPr>
              <a:t>5</a:t>
            </a:r>
            <a:r>
              <a:rPr lang="zh-CN" altLang="zh-CN" sz="1800" b="0" dirty="0">
                <a:latin typeface="黑体" panose="02010609060101010101" pitchFamily="49" charset="-122"/>
                <a:ea typeface="黑体" panose="02010609060101010101" pitchFamily="49" charset="-122"/>
              </a:rPr>
              <a:t>月</a:t>
            </a:r>
            <a:r>
              <a:rPr lang="en-US" altLang="zh-CN" sz="1800" b="0" dirty="0">
                <a:latin typeface="黑体" panose="02010609060101010101" pitchFamily="49" charset="-122"/>
                <a:ea typeface="黑体" panose="02010609060101010101" pitchFamily="49" charset="-122"/>
              </a:rPr>
              <a:t>6</a:t>
            </a:r>
            <a:r>
              <a:rPr lang="zh-CN" altLang="zh-CN" sz="1800" b="0" dirty="0">
                <a:latin typeface="黑体" panose="02010609060101010101" pitchFamily="49" charset="-122"/>
                <a:ea typeface="黑体" panose="02010609060101010101" pitchFamily="49" charset="-122"/>
              </a:rPr>
              <a:t>日播种</a:t>
            </a:r>
            <a:r>
              <a:rPr lang="zh-CN" altLang="en-US" sz="1800" b="0" dirty="0">
                <a:latin typeface="黑体" panose="02010609060101010101" pitchFamily="49" charset="-122"/>
                <a:ea typeface="黑体" panose="02010609060101010101" pitchFamily="49" charset="-122"/>
              </a:rPr>
              <a:t>完成播种。盐碱地旱田碱斑经过土壤改良能够出苗成活。</a:t>
            </a:r>
            <a:endParaRPr lang="zh-CN" altLang="zh-CN" sz="1800" b="0" dirty="0">
              <a:latin typeface="黑体" panose="02010609060101010101" pitchFamily="49" charset="-122"/>
              <a:ea typeface="黑体" panose="02010609060101010101" pitchFamily="49" charset="-122"/>
            </a:endParaRPr>
          </a:p>
        </p:txBody>
      </p:sp>
      <p:pic>
        <p:nvPicPr>
          <p:cNvPr id="1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4670806"/>
            <a:ext cx="2160240" cy="1969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4670806"/>
            <a:ext cx="3744416" cy="1969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4670806"/>
            <a:ext cx="2187581" cy="1977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p:cNvSpPr txBox="1"/>
          <p:nvPr/>
        </p:nvSpPr>
        <p:spPr>
          <a:xfrm>
            <a:off x="971600" y="4293096"/>
            <a:ext cx="1440160"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盐碱调理剂</a:t>
            </a:r>
          </a:p>
        </p:txBody>
      </p:sp>
      <p:sp>
        <p:nvSpPr>
          <p:cNvPr id="21" name="TextBox 20"/>
          <p:cNvSpPr txBox="1"/>
          <p:nvPr/>
        </p:nvSpPr>
        <p:spPr>
          <a:xfrm>
            <a:off x="3419872" y="4301474"/>
            <a:ext cx="1440160"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免耕播种</a:t>
            </a:r>
          </a:p>
        </p:txBody>
      </p:sp>
      <p:sp>
        <p:nvSpPr>
          <p:cNvPr id="22" name="TextBox 21"/>
          <p:cNvSpPr txBox="1"/>
          <p:nvPr/>
        </p:nvSpPr>
        <p:spPr>
          <a:xfrm>
            <a:off x="6372200" y="4301474"/>
            <a:ext cx="1440160"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玉米长势</a:t>
            </a:r>
          </a:p>
        </p:txBody>
      </p:sp>
      <p:sp>
        <p:nvSpPr>
          <p:cNvPr id="4" name="文本框 3">
            <a:extLst>
              <a:ext uri="{FF2B5EF4-FFF2-40B4-BE49-F238E27FC236}">
                <a16:creationId xmlns:a16="http://schemas.microsoft.com/office/drawing/2014/main" xmlns="" id="{4B8651B8-952E-4725-B3A3-FA55B8EDE1CF}"/>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9325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151933" y="1912557"/>
            <a:ext cx="4564083" cy="4968552"/>
          </a:xfrm>
        </p:spPr>
        <p:txBody>
          <a:bodyPr/>
          <a:lstStyle/>
          <a:p>
            <a:r>
              <a:rPr lang="en-US" altLang="zh-CN" sz="2000" dirty="0">
                <a:latin typeface="黑体" panose="02010609060101010101" pitchFamily="49" charset="-122"/>
                <a:ea typeface="黑体" panose="02010609060101010101" pitchFamily="49" charset="-122"/>
              </a:rPr>
              <a:t>3</a:t>
            </a:r>
            <a:r>
              <a:rPr lang="zh-CN" altLang="zh-CN" sz="2000" dirty="0">
                <a:latin typeface="黑体" panose="02010609060101010101" pitchFamily="49" charset="-122"/>
                <a:ea typeface="黑体" panose="02010609060101010101" pitchFamily="49" charset="-122"/>
              </a:rPr>
              <a:t>、水田生态农业管理模式</a:t>
            </a:r>
            <a:r>
              <a:rPr lang="en-US" altLang="zh-CN" sz="2000" dirty="0">
                <a:latin typeface="黑体" panose="02010609060101010101" pitchFamily="49" charset="-122"/>
                <a:ea typeface="黑体" panose="02010609060101010101" pitchFamily="49" charset="-122"/>
              </a:rPr>
              <a:t>——</a:t>
            </a:r>
            <a:r>
              <a:rPr lang="zh-CN" altLang="zh-CN" sz="2000" dirty="0">
                <a:solidFill>
                  <a:srgbClr val="0070C0"/>
                </a:solidFill>
                <a:latin typeface="黑体" panose="02010609060101010101" pitchFamily="49" charset="-122"/>
                <a:ea typeface="黑体" panose="02010609060101010101" pitchFamily="49" charset="-122"/>
              </a:rPr>
              <a:t>吉林省前郭县北显米业公司种植基地</a:t>
            </a:r>
          </a:p>
          <a:p>
            <a:pPr algn="just">
              <a:lnSpc>
                <a:spcPct val="150000"/>
              </a:lnSpc>
            </a:pPr>
            <a:r>
              <a:rPr lang="en-US" altLang="zh-CN" sz="1800" b="0" dirty="0">
                <a:latin typeface="黑体" panose="02010609060101010101" pitchFamily="49" charset="-122"/>
                <a:ea typeface="黑体" panose="02010609060101010101" pitchFamily="49" charset="-122"/>
              </a:rPr>
              <a:t>    </a:t>
            </a:r>
            <a:r>
              <a:rPr lang="zh-CN" altLang="zh-CN" sz="1800" b="0" dirty="0">
                <a:latin typeface="黑体" panose="02010609060101010101" pitchFamily="49" charset="-122"/>
                <a:ea typeface="黑体" panose="02010609060101010101" pitchFamily="49" charset="-122"/>
              </a:rPr>
              <a:t>水田面积</a:t>
            </a:r>
            <a:r>
              <a:rPr lang="en-US" altLang="zh-CN" sz="1800" b="0" dirty="0">
                <a:latin typeface="黑体" panose="02010609060101010101" pitchFamily="49" charset="-122"/>
                <a:ea typeface="黑体" panose="02010609060101010101" pitchFamily="49" charset="-122"/>
              </a:rPr>
              <a:t>1000ha</a:t>
            </a:r>
            <a:r>
              <a:rPr lang="zh-CN" altLang="zh-CN" sz="1800" b="0" dirty="0">
                <a:latin typeface="黑体" panose="02010609060101010101" pitchFamily="49" charset="-122"/>
                <a:ea typeface="黑体" panose="02010609060101010101" pitchFamily="49" charset="-122"/>
              </a:rPr>
              <a:t>，土壤含有</a:t>
            </a:r>
            <a:r>
              <a:rPr lang="zh-CN" altLang="zh-CN" sz="1800" b="0" dirty="0">
                <a:solidFill>
                  <a:srgbClr val="FF0000"/>
                </a:solidFill>
                <a:latin typeface="黑体" panose="02010609060101010101" pitchFamily="49" charset="-122"/>
                <a:ea typeface="黑体" panose="02010609060101010101" pitchFamily="49" charset="-122"/>
              </a:rPr>
              <a:t>轻度盐碱</a:t>
            </a:r>
            <a:r>
              <a:rPr lang="zh-CN" altLang="zh-CN" sz="1800" b="0" dirty="0">
                <a:latin typeface="黑体" panose="02010609060101010101" pitchFamily="49" charset="-122"/>
                <a:ea typeface="黑体" panose="02010609060101010101" pitchFamily="49" charset="-122"/>
              </a:rPr>
              <a:t>，随着多年水田种植，耕层土壤已经基本脱盐。灌溉水源为哈达山灌区渠水。水稻品种为“吉粳</a:t>
            </a:r>
            <a:r>
              <a:rPr lang="en-US" altLang="zh-CN" sz="1800" b="0" dirty="0">
                <a:latin typeface="黑体" panose="02010609060101010101" pitchFamily="49" charset="-122"/>
                <a:ea typeface="黑体" panose="02010609060101010101" pitchFamily="49" charset="-122"/>
              </a:rPr>
              <a:t>88”</a:t>
            </a:r>
            <a:r>
              <a:rPr lang="zh-CN" altLang="zh-CN" sz="1800" b="0" dirty="0">
                <a:latin typeface="黑体" panose="02010609060101010101" pitchFamily="49" charset="-122"/>
                <a:ea typeface="黑体" panose="02010609060101010101" pitchFamily="49" charset="-122"/>
              </a:rPr>
              <a:t>超级稻和稻花香等。完成了水稻育苗工作，完成了田间背景值的土壤取样。</a:t>
            </a:r>
            <a:r>
              <a:rPr lang="zh-CN" altLang="zh-CN" sz="1800" b="0" dirty="0">
                <a:solidFill>
                  <a:srgbClr val="FF0000"/>
                </a:solidFill>
                <a:latin typeface="黑体" panose="02010609060101010101" pitchFamily="49" charset="-122"/>
                <a:ea typeface="黑体" panose="02010609060101010101" pitchFamily="49" charset="-122"/>
              </a:rPr>
              <a:t>施用“绿农”有机复合肥</a:t>
            </a:r>
            <a:r>
              <a:rPr lang="zh-CN" altLang="zh-CN" sz="1800" b="0" dirty="0">
                <a:latin typeface="黑体" panose="02010609060101010101" pitchFamily="49" charset="-122"/>
                <a:ea typeface="黑体" panose="02010609060101010101" pitchFamily="49" charset="-122"/>
              </a:rPr>
              <a:t>，用量</a:t>
            </a:r>
            <a:r>
              <a:rPr lang="en-US" altLang="zh-CN" sz="1800" b="0" dirty="0">
                <a:latin typeface="黑体" panose="02010609060101010101" pitchFamily="49" charset="-122"/>
                <a:ea typeface="黑体" panose="02010609060101010101" pitchFamily="49" charset="-122"/>
              </a:rPr>
              <a:t>100kg/</a:t>
            </a:r>
            <a:r>
              <a:rPr lang="zh-CN" altLang="zh-CN" sz="1800" b="0" dirty="0">
                <a:latin typeface="黑体" panose="02010609060101010101" pitchFamily="49" charset="-122"/>
                <a:ea typeface="黑体" panose="02010609060101010101" pitchFamily="49" charset="-122"/>
              </a:rPr>
              <a:t>亩。</a:t>
            </a:r>
            <a:r>
              <a:rPr lang="en-US" altLang="zh-CN" sz="1800" b="0" dirty="0">
                <a:latin typeface="黑体" panose="02010609060101010101" pitchFamily="49" charset="-122"/>
                <a:ea typeface="黑体" panose="02010609060101010101" pitchFamily="49" charset="-122"/>
              </a:rPr>
              <a:t>5</a:t>
            </a:r>
            <a:r>
              <a:rPr lang="zh-CN" altLang="zh-CN" sz="1800" b="0" dirty="0">
                <a:latin typeface="黑体" panose="02010609060101010101" pitchFamily="49" charset="-122"/>
                <a:ea typeface="黑体" panose="02010609060101010101" pitchFamily="49" charset="-122"/>
              </a:rPr>
              <a:t>月</a:t>
            </a:r>
            <a:r>
              <a:rPr lang="en-US" altLang="zh-CN" sz="1800" b="0" dirty="0">
                <a:latin typeface="黑体" panose="02010609060101010101" pitchFamily="49" charset="-122"/>
                <a:ea typeface="黑体" panose="02010609060101010101" pitchFamily="49" charset="-122"/>
              </a:rPr>
              <a:t>10</a:t>
            </a:r>
            <a:r>
              <a:rPr lang="zh-CN" altLang="zh-CN" sz="1800" b="0" dirty="0">
                <a:latin typeface="黑体" panose="02010609060101010101" pitchFamily="49" charset="-122"/>
                <a:ea typeface="黑体" panose="02010609060101010101" pitchFamily="49" charset="-122"/>
              </a:rPr>
              <a:t>日，完成旋耕，泡田，</a:t>
            </a:r>
            <a:r>
              <a:rPr lang="en-US" altLang="zh-CN" sz="1800" b="0" dirty="0">
                <a:latin typeface="黑体" panose="02010609060101010101" pitchFamily="49" charset="-122"/>
                <a:ea typeface="黑体" panose="02010609060101010101" pitchFamily="49" charset="-122"/>
              </a:rPr>
              <a:t>5</a:t>
            </a:r>
            <a:r>
              <a:rPr lang="zh-CN" altLang="en-US" sz="1800" b="0" dirty="0">
                <a:latin typeface="黑体" panose="02010609060101010101" pitchFamily="49" charset="-122"/>
                <a:ea typeface="黑体" panose="02010609060101010101" pitchFamily="49" charset="-122"/>
              </a:rPr>
              <a:t>月</a:t>
            </a:r>
            <a:r>
              <a:rPr lang="en-US" altLang="zh-CN" sz="1800" b="0" dirty="0">
                <a:latin typeface="黑体" panose="02010609060101010101" pitchFamily="49" charset="-122"/>
                <a:ea typeface="黑体" panose="02010609060101010101" pitchFamily="49" charset="-122"/>
              </a:rPr>
              <a:t>22</a:t>
            </a:r>
            <a:r>
              <a:rPr lang="zh-CN" altLang="en-US" sz="1800" b="0" dirty="0">
                <a:latin typeface="黑体" panose="02010609060101010101" pitchFamily="49" charset="-122"/>
                <a:ea typeface="黑体" panose="02010609060101010101" pitchFamily="49" charset="-122"/>
              </a:rPr>
              <a:t>日完成</a:t>
            </a:r>
            <a:r>
              <a:rPr lang="zh-CN" altLang="zh-CN" sz="1800" b="0" dirty="0">
                <a:latin typeface="黑体" panose="02010609060101010101" pitchFamily="49" charset="-122"/>
                <a:ea typeface="黑体" panose="02010609060101010101" pitchFamily="49" charset="-122"/>
              </a:rPr>
              <a:t>插秧</a:t>
            </a:r>
            <a:r>
              <a:rPr lang="zh-CN" altLang="en-US" sz="1800" b="0" dirty="0">
                <a:latin typeface="黑体" panose="02010609060101010101" pitchFamily="49" charset="-122"/>
                <a:ea typeface="黑体" panose="02010609060101010101" pitchFamily="49" charset="-122"/>
              </a:rPr>
              <a:t>，</a:t>
            </a:r>
            <a:r>
              <a:rPr lang="en-US" altLang="zh-CN" sz="1800" b="0" dirty="0">
                <a:latin typeface="黑体" panose="02010609060101010101" pitchFamily="49" charset="-122"/>
                <a:ea typeface="黑体" panose="02010609060101010101" pitchFamily="49" charset="-122"/>
              </a:rPr>
              <a:t>9</a:t>
            </a:r>
            <a:r>
              <a:rPr lang="zh-CN" altLang="en-US" sz="1800" b="0" dirty="0">
                <a:latin typeface="黑体" panose="02010609060101010101" pitchFamily="49" charset="-122"/>
                <a:ea typeface="黑体" panose="02010609060101010101" pitchFamily="49" charset="-122"/>
              </a:rPr>
              <a:t>月</a:t>
            </a:r>
            <a:r>
              <a:rPr lang="en-US" altLang="zh-CN" sz="1800" b="0" dirty="0">
                <a:latin typeface="黑体" panose="02010609060101010101" pitchFamily="49" charset="-122"/>
                <a:ea typeface="黑体" panose="02010609060101010101" pitchFamily="49" charset="-122"/>
              </a:rPr>
              <a:t>29</a:t>
            </a:r>
            <a:r>
              <a:rPr lang="zh-CN" altLang="en-US" sz="1800" b="0" dirty="0">
                <a:latin typeface="黑体" panose="02010609060101010101" pitchFamily="49" charset="-122"/>
                <a:ea typeface="黑体" panose="02010609060101010101" pitchFamily="49" charset="-122"/>
              </a:rPr>
              <a:t>日完成田间取样测产。</a:t>
            </a:r>
            <a:r>
              <a:rPr lang="en-US" altLang="zh-CN" sz="1800" b="0" dirty="0">
                <a:latin typeface="黑体" panose="02010609060101010101" pitchFamily="49" charset="-122"/>
                <a:ea typeface="黑体" panose="02010609060101010101" pitchFamily="49" charset="-122"/>
              </a:rPr>
              <a:t>       </a:t>
            </a:r>
            <a:endParaRPr lang="zh-CN" altLang="zh-CN" sz="1800" b="0" dirty="0">
              <a:latin typeface="黑体" panose="02010609060101010101" pitchFamily="49" charset="-122"/>
              <a:ea typeface="黑体" panose="02010609060101010101" pitchFamily="49" charset="-122"/>
            </a:endParaRP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1808475"/>
            <a:ext cx="3384376" cy="2071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a:xfrm>
            <a:off x="176070" y="1285663"/>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pic>
        <p:nvPicPr>
          <p:cNvPr id="5122" name="Picture 2" descr="F:\照片按年度\2020年照片\20200729北显米业水稻调查\IMG_20200729_164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3933057"/>
            <a:ext cx="3384376" cy="19467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96136" y="5949280"/>
            <a:ext cx="2736304" cy="369332"/>
          </a:xfrm>
          <a:prstGeom prst="rect">
            <a:avLst/>
          </a:prstGeom>
          <a:noFill/>
        </p:spPr>
        <p:txBody>
          <a:bodyPr wrap="square" rtlCol="0">
            <a:spAutoFit/>
          </a:bodyPr>
          <a:lstStyle/>
          <a:p>
            <a:r>
              <a:rPr lang="zh-CN" altLang="en-US" dirty="0"/>
              <a:t>前郭   北显米业水田基地</a:t>
            </a:r>
          </a:p>
        </p:txBody>
      </p:sp>
      <p:sp>
        <p:nvSpPr>
          <p:cNvPr id="3" name="文本框 2">
            <a:extLst>
              <a:ext uri="{FF2B5EF4-FFF2-40B4-BE49-F238E27FC236}">
                <a16:creationId xmlns:a16="http://schemas.microsoft.com/office/drawing/2014/main" xmlns="" id="{59C1215E-1B79-47A4-835F-7AE84BEB9F6F}"/>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3897545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209371" y="1844824"/>
            <a:ext cx="8742297" cy="3096344"/>
          </a:xfrm>
        </p:spPr>
        <p:txBody>
          <a:bodyPr/>
          <a:lstStyle/>
          <a:p>
            <a:pPr>
              <a:lnSpc>
                <a:spcPts val="3200"/>
              </a:lnSpc>
            </a:pPr>
            <a:r>
              <a:rPr lang="en-US" altLang="zh-CN" sz="2000" dirty="0">
                <a:latin typeface="黑体" panose="02010609060101010101" pitchFamily="49" charset="-122"/>
                <a:ea typeface="黑体" panose="02010609060101010101" pitchFamily="49" charset="-122"/>
              </a:rPr>
              <a:t>3</a:t>
            </a:r>
            <a:r>
              <a:rPr lang="zh-CN" altLang="zh-CN" sz="2000" dirty="0">
                <a:latin typeface="黑体" panose="02010609060101010101" pitchFamily="49" charset="-122"/>
                <a:ea typeface="黑体" panose="02010609060101010101" pitchFamily="49" charset="-122"/>
              </a:rPr>
              <a:t>、水田生态农业管理模式</a:t>
            </a:r>
            <a:r>
              <a:rPr lang="en-US" altLang="zh-CN" sz="2000" dirty="0">
                <a:latin typeface="黑体" panose="02010609060101010101" pitchFamily="49" charset="-122"/>
                <a:ea typeface="黑体" panose="02010609060101010101" pitchFamily="49" charset="-122"/>
              </a:rPr>
              <a:t>——</a:t>
            </a:r>
            <a:r>
              <a:rPr lang="zh-CN" altLang="zh-CN" sz="2000" dirty="0">
                <a:solidFill>
                  <a:srgbClr val="0070C0"/>
                </a:solidFill>
                <a:latin typeface="黑体" panose="02010609060101010101" pitchFamily="49" charset="-122"/>
                <a:ea typeface="黑体" panose="02010609060101010101" pitchFamily="49" charset="-122"/>
              </a:rPr>
              <a:t>吉林省</a:t>
            </a:r>
            <a:r>
              <a:rPr lang="zh-CN" altLang="en-US" sz="2000" dirty="0">
                <a:solidFill>
                  <a:srgbClr val="0070C0"/>
                </a:solidFill>
                <a:latin typeface="黑体" panose="02010609060101010101" pitchFamily="49" charset="-122"/>
                <a:ea typeface="黑体" panose="02010609060101010101" pitchFamily="49" charset="-122"/>
              </a:rPr>
              <a:t>大安市联合乡华清农业公司盐碱地改良种植</a:t>
            </a:r>
            <a:r>
              <a:rPr lang="zh-CN" altLang="zh-CN" sz="2000" dirty="0">
                <a:solidFill>
                  <a:srgbClr val="0070C0"/>
                </a:solidFill>
                <a:latin typeface="黑体" panose="02010609060101010101" pitchFamily="49" charset="-122"/>
                <a:ea typeface="黑体" panose="02010609060101010101" pitchFamily="49" charset="-122"/>
              </a:rPr>
              <a:t>基地</a:t>
            </a:r>
          </a:p>
          <a:p>
            <a:pPr>
              <a:lnSpc>
                <a:spcPts val="3200"/>
              </a:lnSpc>
            </a:pPr>
            <a:r>
              <a:rPr lang="en-US" altLang="zh-CN" sz="1800" b="0" dirty="0">
                <a:latin typeface="黑体" panose="02010609060101010101" pitchFamily="49" charset="-122"/>
                <a:ea typeface="黑体" panose="02010609060101010101" pitchFamily="49" charset="-122"/>
              </a:rPr>
              <a:t>    </a:t>
            </a:r>
            <a:r>
              <a:rPr lang="zh-CN" altLang="zh-CN" sz="1800" b="0" dirty="0">
                <a:latin typeface="黑体" panose="02010609060101010101" pitchFamily="49" charset="-122"/>
                <a:ea typeface="黑体" panose="02010609060101010101" pitchFamily="49" charset="-122"/>
              </a:rPr>
              <a:t>水田面积</a:t>
            </a:r>
            <a:r>
              <a:rPr lang="en-US" altLang="zh-CN" sz="1800" b="0" dirty="0">
                <a:latin typeface="黑体" panose="02010609060101010101" pitchFamily="49" charset="-122"/>
                <a:ea typeface="黑体" panose="02010609060101010101" pitchFamily="49" charset="-122"/>
              </a:rPr>
              <a:t>500ha</a:t>
            </a:r>
            <a:r>
              <a:rPr lang="zh-CN" altLang="zh-CN" sz="1800" b="0" dirty="0">
                <a:latin typeface="黑体" panose="02010609060101010101" pitchFamily="49" charset="-122"/>
                <a:ea typeface="黑体" panose="02010609060101010101" pitchFamily="49" charset="-122"/>
              </a:rPr>
              <a:t>，</a:t>
            </a:r>
            <a:r>
              <a:rPr lang="zh-CN" altLang="en-US" sz="1800" b="0" dirty="0">
                <a:latin typeface="黑体" panose="02010609060101010101" pitchFamily="49" charset="-122"/>
                <a:ea typeface="黑体" panose="02010609060101010101" pitchFamily="49" charset="-122"/>
              </a:rPr>
              <a:t>主要</a:t>
            </a:r>
            <a:r>
              <a:rPr lang="zh-CN" altLang="en-US" sz="1800" b="0" dirty="0">
                <a:solidFill>
                  <a:srgbClr val="FF0000"/>
                </a:solidFill>
                <a:latin typeface="黑体" panose="02010609060101010101" pitchFamily="49" charset="-122"/>
                <a:ea typeface="黑体" panose="02010609060101010101" pitchFamily="49" charset="-122"/>
              </a:rPr>
              <a:t>示范水稻秸秆还田保护性耕作技术</a:t>
            </a:r>
            <a:r>
              <a:rPr lang="zh-CN" altLang="en-US" sz="1800" b="0" dirty="0">
                <a:latin typeface="黑体" panose="02010609060101010101" pitchFamily="49" charset="-122"/>
                <a:ea typeface="黑体" panose="02010609060101010101" pitchFamily="49" charset="-122"/>
              </a:rPr>
              <a:t>。完成了秸秆还田状况调查，</a:t>
            </a:r>
            <a:r>
              <a:rPr lang="zh-CN" altLang="zh-CN" sz="1800" b="0" dirty="0">
                <a:latin typeface="黑体" panose="02010609060101010101" pitchFamily="49" charset="-122"/>
                <a:ea typeface="黑体" panose="02010609060101010101" pitchFamily="49" charset="-122"/>
              </a:rPr>
              <a:t>土壤</a:t>
            </a:r>
            <a:r>
              <a:rPr lang="zh-CN" altLang="en-US" sz="1800" b="0" dirty="0">
                <a:latin typeface="黑体" panose="02010609060101010101" pitchFamily="49" charset="-122"/>
                <a:ea typeface="黑体" panose="02010609060101010101" pitchFamily="49" charset="-122"/>
              </a:rPr>
              <a:t>盐碱指标测试。该区土壤盐碱含量较高，在原有土壤改良的基础上，通过秸秆还田、施用腐殖酸等有机物料，提高土壤有机质，减少化肥施用。通过</a:t>
            </a:r>
            <a:r>
              <a:rPr lang="zh-CN" altLang="zh-CN" sz="1800" b="0" dirty="0">
                <a:latin typeface="黑体" panose="02010609060101010101" pitchFamily="49" charset="-122"/>
                <a:ea typeface="黑体" panose="02010609060101010101" pitchFamily="49" charset="-122"/>
              </a:rPr>
              <a:t>浅翻轻耙、灭草籽</a:t>
            </a:r>
            <a:r>
              <a:rPr lang="zh-CN" altLang="en-US" sz="1800" b="0" dirty="0">
                <a:latin typeface="黑体" panose="02010609060101010101" pitchFamily="49" charset="-122"/>
                <a:ea typeface="黑体" panose="02010609060101010101" pitchFamily="49" charset="-122"/>
              </a:rPr>
              <a:t>，</a:t>
            </a:r>
            <a:r>
              <a:rPr lang="zh-CN" altLang="zh-CN" sz="1800" b="0" dirty="0">
                <a:latin typeface="黑体" panose="02010609060101010101" pitchFamily="49" charset="-122"/>
                <a:ea typeface="黑体" panose="02010609060101010101" pitchFamily="49" charset="-122"/>
              </a:rPr>
              <a:t>减少除草剂用量</a:t>
            </a:r>
            <a:r>
              <a:rPr lang="zh-CN" altLang="en-US" sz="1800" b="0" dirty="0">
                <a:latin typeface="黑体" panose="02010609060101010101" pitchFamily="49" charset="-122"/>
                <a:ea typeface="黑体" panose="02010609060101010101" pitchFamily="49" charset="-122"/>
              </a:rPr>
              <a:t>，实施绿色农业生产。</a:t>
            </a:r>
            <a:endParaRPr lang="zh-CN" altLang="zh-CN" sz="1800" b="0" dirty="0">
              <a:latin typeface="黑体" panose="02010609060101010101" pitchFamily="49" charset="-122"/>
              <a:ea typeface="黑体" panose="02010609060101010101" pitchFamily="49" charset="-122"/>
            </a:endParaRPr>
          </a:p>
        </p:txBody>
      </p:sp>
      <p:pic>
        <p:nvPicPr>
          <p:cNvPr id="4098" name="Picture 2" descr="F:\照片按年度\2020年照片\20200101-20200603\20200508华清基地秸秆还田水田\IMG_20200508_1428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878" y="5013176"/>
            <a:ext cx="4309592" cy="17281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47664" y="4509120"/>
            <a:ext cx="1872208"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盐碱指标测试</a:t>
            </a:r>
          </a:p>
        </p:txBody>
      </p:sp>
      <p:sp>
        <p:nvSpPr>
          <p:cNvPr id="7" name="TextBox 6"/>
          <p:cNvSpPr txBox="1"/>
          <p:nvPr/>
        </p:nvSpPr>
        <p:spPr>
          <a:xfrm>
            <a:off x="6203582" y="4509120"/>
            <a:ext cx="1872208"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水稻秸秆还田</a:t>
            </a:r>
          </a:p>
        </p:txBody>
      </p:sp>
      <p:pic>
        <p:nvPicPr>
          <p:cNvPr id="410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8442" b="32803"/>
          <a:stretch/>
        </p:blipFill>
        <p:spPr bwMode="auto">
          <a:xfrm>
            <a:off x="4891398" y="5013175"/>
            <a:ext cx="4060270" cy="1728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矩形 9"/>
          <p:cNvSpPr/>
          <p:nvPr/>
        </p:nvSpPr>
        <p:spPr>
          <a:xfrm>
            <a:off x="209371" y="1232387"/>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sp>
        <p:nvSpPr>
          <p:cNvPr id="3" name="文本框 2">
            <a:extLst>
              <a:ext uri="{FF2B5EF4-FFF2-40B4-BE49-F238E27FC236}">
                <a16:creationId xmlns:a16="http://schemas.microsoft.com/office/drawing/2014/main" xmlns="" id="{EF525CB9-D7E0-4294-BC0E-63FF032C5B8F}"/>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80966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257327" y="1654409"/>
            <a:ext cx="8640960" cy="3134831"/>
          </a:xfrm>
        </p:spPr>
        <p:txBody>
          <a:bodyPr/>
          <a:lstStyle/>
          <a:p>
            <a:pPr>
              <a:lnSpc>
                <a:spcPts val="3200"/>
              </a:lnSpc>
            </a:pPr>
            <a:r>
              <a:rPr lang="en-US" altLang="zh-CN" sz="2000" dirty="0"/>
              <a:t>4</a:t>
            </a:r>
            <a:r>
              <a:rPr lang="zh-CN" altLang="zh-CN" sz="2000" dirty="0"/>
              <a:t>、盐碱荒地</a:t>
            </a:r>
            <a:r>
              <a:rPr lang="zh-CN" altLang="en-US" sz="2000" dirty="0"/>
              <a:t>治理与修复</a:t>
            </a:r>
            <a:r>
              <a:rPr lang="en-US" altLang="zh-CN" sz="2000" dirty="0"/>
              <a:t>——</a:t>
            </a:r>
            <a:r>
              <a:rPr lang="zh-CN" altLang="zh-CN" sz="2000" dirty="0">
                <a:solidFill>
                  <a:srgbClr val="0070C0"/>
                </a:solidFill>
              </a:rPr>
              <a:t>吉林省大安市牛心套保国家湿地公园</a:t>
            </a:r>
            <a:endParaRPr lang="en-US" altLang="zh-CN" sz="2000" dirty="0">
              <a:solidFill>
                <a:srgbClr val="0070C0"/>
              </a:solidFill>
            </a:endParaRPr>
          </a:p>
          <a:p>
            <a:pPr algn="just">
              <a:lnSpc>
                <a:spcPts val="3200"/>
              </a:lnSpc>
            </a:pPr>
            <a:r>
              <a:rPr lang="en-US" altLang="zh-CN" sz="1800" b="0" dirty="0"/>
              <a:t>       </a:t>
            </a:r>
            <a:r>
              <a:rPr lang="zh-CN" altLang="zh-CN" sz="1800" b="0" dirty="0"/>
              <a:t>新垦</a:t>
            </a:r>
            <a:r>
              <a:rPr lang="zh-CN" altLang="en-US" sz="1800" b="0" dirty="0"/>
              <a:t>盐碱地</a:t>
            </a:r>
            <a:r>
              <a:rPr lang="zh-CN" altLang="zh-CN" sz="1800" b="0" dirty="0"/>
              <a:t>水田面积</a:t>
            </a:r>
            <a:r>
              <a:rPr lang="en-US" altLang="zh-CN" sz="1800" b="0" dirty="0"/>
              <a:t>200ha</a:t>
            </a:r>
            <a:r>
              <a:rPr lang="zh-CN" altLang="zh-CN" sz="1800" b="0" dirty="0"/>
              <a:t>，为</a:t>
            </a:r>
            <a:r>
              <a:rPr lang="zh-CN" altLang="zh-CN" sz="1800" b="0" dirty="0">
                <a:solidFill>
                  <a:srgbClr val="FF0000"/>
                </a:solidFill>
              </a:rPr>
              <a:t>中度和重度盐碱地</a:t>
            </a:r>
            <a:r>
              <a:rPr lang="zh-CN" altLang="zh-CN" sz="1800" b="0" dirty="0"/>
              <a:t>，完成土壤取样，</a:t>
            </a:r>
            <a:r>
              <a:rPr lang="zh-CN" altLang="zh-CN" sz="1800" b="0" dirty="0">
                <a:solidFill>
                  <a:srgbClr val="FF0000"/>
                </a:solidFill>
              </a:rPr>
              <a:t>测定了土壤背景值</a:t>
            </a:r>
            <a:r>
              <a:rPr lang="zh-CN" altLang="zh-CN" sz="1800" b="0" dirty="0"/>
              <a:t>，</a:t>
            </a:r>
            <a:r>
              <a:rPr lang="en-US" altLang="zh-CN" sz="1800" b="0" dirty="0"/>
              <a:t>0-20cm</a:t>
            </a:r>
            <a:r>
              <a:rPr lang="zh-CN" altLang="zh-CN" sz="1800" b="0" dirty="0"/>
              <a:t>土壤</a:t>
            </a:r>
            <a:r>
              <a:rPr lang="en-US" altLang="zh-CN" sz="1800" b="0" dirty="0"/>
              <a:t>pH</a:t>
            </a:r>
            <a:r>
              <a:rPr lang="zh-CN" altLang="zh-CN" sz="1800" b="0" dirty="0"/>
              <a:t>范围为</a:t>
            </a:r>
            <a:r>
              <a:rPr lang="en-US" altLang="zh-CN" sz="1800" b="0" dirty="0"/>
              <a:t>9.13-9.75,</a:t>
            </a:r>
            <a:r>
              <a:rPr lang="zh-CN" altLang="zh-CN" sz="1800" b="0" dirty="0"/>
              <a:t>土壤电导率范围为</a:t>
            </a:r>
            <a:r>
              <a:rPr lang="en-US" altLang="zh-CN" sz="1800" b="0" dirty="0"/>
              <a:t>1-6.75 </a:t>
            </a:r>
            <a:r>
              <a:rPr lang="en-US" altLang="zh-CN" sz="1800" b="0" dirty="0" err="1"/>
              <a:t>mS</a:t>
            </a:r>
            <a:r>
              <a:rPr lang="en-US" altLang="zh-CN" sz="1800" b="0" dirty="0"/>
              <a:t>/cm</a:t>
            </a:r>
            <a:r>
              <a:rPr lang="zh-CN" altLang="zh-CN" sz="1800" b="0" dirty="0"/>
              <a:t>。</a:t>
            </a:r>
            <a:r>
              <a:rPr lang="en-US" altLang="zh-CN" sz="1800" b="0" dirty="0"/>
              <a:t>4</a:t>
            </a:r>
            <a:r>
              <a:rPr lang="zh-CN" altLang="zh-CN" sz="1800" b="0" dirty="0"/>
              <a:t>月</a:t>
            </a:r>
            <a:r>
              <a:rPr lang="en-US" altLang="zh-CN" sz="1800" b="0" dirty="0"/>
              <a:t>28</a:t>
            </a:r>
            <a:r>
              <a:rPr lang="zh-CN" altLang="zh-CN" sz="1800" b="0" dirty="0"/>
              <a:t>日，完成</a:t>
            </a:r>
            <a:r>
              <a:rPr lang="zh-CN" altLang="zh-CN" sz="1800" b="0" dirty="0">
                <a:solidFill>
                  <a:srgbClr val="FF0000"/>
                </a:solidFill>
              </a:rPr>
              <a:t>施用土壤调理剂</a:t>
            </a:r>
            <a:r>
              <a:rPr lang="zh-CN" altLang="zh-CN" sz="1800" b="0" dirty="0"/>
              <a:t>，施用量为</a:t>
            </a:r>
            <a:r>
              <a:rPr lang="en-US" altLang="zh-CN" sz="1800" b="0" dirty="0"/>
              <a:t>2000kg/</a:t>
            </a:r>
            <a:r>
              <a:rPr lang="zh-CN" altLang="zh-CN" sz="1800" b="0" dirty="0"/>
              <a:t>亩，旋耕土壤</a:t>
            </a:r>
            <a:r>
              <a:rPr lang="en-US" altLang="zh-CN" sz="1800" b="0" dirty="0"/>
              <a:t>20cm</a:t>
            </a:r>
            <a:r>
              <a:rPr lang="zh-CN" altLang="zh-CN" sz="1800" b="0" dirty="0"/>
              <a:t>，使改良剂与土壤充分混合，</a:t>
            </a:r>
            <a:r>
              <a:rPr lang="en-US" altLang="zh-CN" sz="1800" b="0" dirty="0"/>
              <a:t>5</a:t>
            </a:r>
            <a:r>
              <a:rPr lang="zh-CN" altLang="zh-CN" sz="1800" b="0" dirty="0"/>
              <a:t>月</a:t>
            </a:r>
            <a:r>
              <a:rPr lang="en-US" altLang="zh-CN" sz="1800" b="0" dirty="0"/>
              <a:t>15</a:t>
            </a:r>
            <a:r>
              <a:rPr lang="zh-CN" altLang="zh-CN" sz="1800" b="0" dirty="0"/>
              <a:t>日，完成</a:t>
            </a:r>
            <a:r>
              <a:rPr lang="zh-CN" altLang="zh-CN" sz="1800" b="0" dirty="0">
                <a:solidFill>
                  <a:srgbClr val="FF0000"/>
                </a:solidFill>
              </a:rPr>
              <a:t>泡田洗盐</a:t>
            </a:r>
            <a:r>
              <a:rPr lang="en-US" altLang="zh-CN" sz="1800" b="0" dirty="0"/>
              <a:t>2</a:t>
            </a:r>
            <a:r>
              <a:rPr lang="zh-CN" altLang="zh-CN" sz="1800" b="0" dirty="0"/>
              <a:t>次，采集了灌排水样。完成</a:t>
            </a:r>
            <a:r>
              <a:rPr lang="zh-CN" altLang="zh-CN" sz="1800" b="0" dirty="0">
                <a:solidFill>
                  <a:srgbClr val="FF0000"/>
                </a:solidFill>
              </a:rPr>
              <a:t>施用复合肥底肥</a:t>
            </a:r>
            <a:r>
              <a:rPr lang="zh-CN" altLang="zh-CN" sz="1800" b="0" dirty="0"/>
              <a:t>，施用量为</a:t>
            </a:r>
            <a:r>
              <a:rPr lang="en-US" altLang="zh-CN" sz="1800" b="0" dirty="0"/>
              <a:t>500kg/ha</a:t>
            </a:r>
            <a:r>
              <a:rPr lang="zh-CN" altLang="zh-CN" sz="1800" b="0" dirty="0"/>
              <a:t>。</a:t>
            </a:r>
            <a:r>
              <a:rPr lang="en-US" altLang="zh-CN" sz="1800" b="0" dirty="0"/>
              <a:t>5</a:t>
            </a:r>
            <a:r>
              <a:rPr lang="zh-CN" altLang="zh-CN" sz="1800" b="0" dirty="0"/>
              <a:t>月</a:t>
            </a:r>
            <a:r>
              <a:rPr lang="en-US" altLang="zh-CN" sz="1800" b="0" dirty="0"/>
              <a:t>30</a:t>
            </a:r>
            <a:r>
              <a:rPr lang="zh-CN" altLang="zh-CN" sz="1800" b="0" dirty="0"/>
              <a:t>日</a:t>
            </a:r>
            <a:r>
              <a:rPr lang="zh-CN" altLang="en-US" sz="1800" b="0" dirty="0"/>
              <a:t>完成</a:t>
            </a:r>
            <a:r>
              <a:rPr lang="zh-CN" altLang="zh-CN" sz="1800" b="0" dirty="0"/>
              <a:t>插秧</a:t>
            </a:r>
            <a:r>
              <a:rPr lang="zh-CN" altLang="en-US" sz="1800" b="0" dirty="0"/>
              <a:t>，前期由于受土壤高盐度影响，返青较慢。</a:t>
            </a:r>
            <a:endParaRPr lang="zh-CN" altLang="zh-CN" sz="1800" b="0" dirty="0"/>
          </a:p>
        </p:txBody>
      </p:sp>
      <p:pic>
        <p:nvPicPr>
          <p:cNvPr id="5122" name="Picture 2" descr="F:\照片按年度\2020年照片\20200101-20200603\20200415牛心套保张建林水田脱碱3号\IMG_20200415_1036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806444"/>
            <a:ext cx="4182120" cy="192597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F:\照片按年度\2020年照片\20200101-20200603\20200415牛心套保张建林水田脱碱3号\IMG_20200415_1107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7210" y="4815392"/>
            <a:ext cx="4182118" cy="19259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63688" y="4295175"/>
            <a:ext cx="1944216"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盐碱地新垦水田</a:t>
            </a:r>
          </a:p>
        </p:txBody>
      </p:sp>
      <p:sp>
        <p:nvSpPr>
          <p:cNvPr id="7" name="TextBox 6"/>
          <p:cNvSpPr txBox="1"/>
          <p:nvPr/>
        </p:nvSpPr>
        <p:spPr>
          <a:xfrm>
            <a:off x="6372200" y="4306847"/>
            <a:ext cx="1460162"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地表积盐</a:t>
            </a:r>
          </a:p>
        </p:txBody>
      </p:sp>
      <p:sp>
        <p:nvSpPr>
          <p:cNvPr id="9" name="矩形 8"/>
          <p:cNvSpPr/>
          <p:nvPr/>
        </p:nvSpPr>
        <p:spPr>
          <a:xfrm>
            <a:off x="257327" y="1158369"/>
            <a:ext cx="5524397" cy="400110"/>
          </a:xfrm>
          <a:prstGeom prst="rect">
            <a:avLst/>
          </a:prstGeom>
        </p:spPr>
        <p:txBody>
          <a:bodyPr wrap="none">
            <a:spAutoFit/>
          </a:bodyPr>
          <a:lstStyle/>
          <a:p>
            <a:r>
              <a:rPr lang="en-US" altLang="zh-CN" sz="2000" b="1" dirty="0"/>
              <a:t>Outcome 2.2: </a:t>
            </a:r>
            <a:r>
              <a:rPr lang="zh-CN" altLang="zh-CN" sz="2000" b="1" dirty="0"/>
              <a:t>设计、测试和采用可持续农业实践</a:t>
            </a:r>
            <a:endParaRPr lang="zh-CN" altLang="en-US" sz="2000" b="1" dirty="0"/>
          </a:p>
        </p:txBody>
      </p:sp>
      <p:sp>
        <p:nvSpPr>
          <p:cNvPr id="3" name="文本框 2">
            <a:extLst>
              <a:ext uri="{FF2B5EF4-FFF2-40B4-BE49-F238E27FC236}">
                <a16:creationId xmlns:a16="http://schemas.microsoft.com/office/drawing/2014/main" xmlns="" id="{DE2C279A-D12F-4264-8EFC-80DA438B64C0}"/>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70757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xmlns="" id="{C84FFBEA-5E41-477D-9F8B-ED2DCA360A59}"/>
              </a:ext>
            </a:extLst>
          </p:cNvPr>
          <p:cNvSpPr/>
          <p:nvPr/>
        </p:nvSpPr>
        <p:spPr>
          <a:xfrm>
            <a:off x="392504" y="1113040"/>
            <a:ext cx="8716810" cy="559769"/>
          </a:xfrm>
          <a:prstGeom prst="rect">
            <a:avLst/>
          </a:prstGeom>
        </p:spPr>
        <p:txBody>
          <a:bodyPr wrap="square">
            <a:spAutoFit/>
          </a:bodyPr>
          <a:lstStyle/>
          <a:p>
            <a:pPr>
              <a:lnSpc>
                <a:spcPct val="150000"/>
              </a:lnSpc>
            </a:pPr>
            <a:r>
              <a:rPr lang="en-US" altLang="zh-CN" sz="2400" dirty="0">
                <a:latin typeface="黑体" panose="02010609060101010101" pitchFamily="49" charset="-122"/>
                <a:ea typeface="黑体" panose="02010609060101010101" pitchFamily="49" charset="-122"/>
              </a:rPr>
              <a:t>2020</a:t>
            </a:r>
            <a:r>
              <a:rPr lang="zh-CN" altLang="en-US" sz="2400" dirty="0">
                <a:latin typeface="黑体" panose="02010609060101010101" pitchFamily="49" charset="-122"/>
                <a:ea typeface="黑体" panose="02010609060101010101" pitchFamily="49" charset="-122"/>
              </a:rPr>
              <a:t>年</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月与吉林省省水利厅签署合同，成为项目的亚合同单位</a:t>
            </a:r>
            <a:endParaRPr lang="en-US" altLang="zh-CN" sz="2400" dirty="0">
              <a:latin typeface="黑体" panose="02010609060101010101" pitchFamily="49" charset="-122"/>
              <a:ea typeface="黑体" panose="02010609060101010101" pitchFamily="49" charset="-122"/>
            </a:endParaRPr>
          </a:p>
        </p:txBody>
      </p:sp>
      <p:pic>
        <p:nvPicPr>
          <p:cNvPr id="5" name="图片 4">
            <a:extLst>
              <a:ext uri="{FF2B5EF4-FFF2-40B4-BE49-F238E27FC236}">
                <a16:creationId xmlns:a16="http://schemas.microsoft.com/office/drawing/2014/main" xmlns="" id="{C41E4889-DAC6-4903-84C0-C63575C125AB}"/>
              </a:ext>
            </a:extLst>
          </p:cNvPr>
          <p:cNvPicPr>
            <a:picLocks noChangeAspect="1"/>
          </p:cNvPicPr>
          <p:nvPr/>
        </p:nvPicPr>
        <p:blipFill>
          <a:blip r:embed="rId2"/>
          <a:stretch>
            <a:fillRect/>
          </a:stretch>
        </p:blipFill>
        <p:spPr>
          <a:xfrm>
            <a:off x="7308304" y="4380089"/>
            <a:ext cx="1584175" cy="2450731"/>
          </a:xfrm>
          <a:prstGeom prst="rect">
            <a:avLst/>
          </a:prstGeom>
        </p:spPr>
      </p:pic>
      <p:pic>
        <p:nvPicPr>
          <p:cNvPr id="7" name="图片 6">
            <a:extLst>
              <a:ext uri="{FF2B5EF4-FFF2-40B4-BE49-F238E27FC236}">
                <a16:creationId xmlns:a16="http://schemas.microsoft.com/office/drawing/2014/main" xmlns="" id="{D96E44C8-DC7E-47F8-86CF-1ACDC825E65F}"/>
              </a:ext>
            </a:extLst>
          </p:cNvPr>
          <p:cNvPicPr>
            <a:picLocks noChangeAspect="1"/>
          </p:cNvPicPr>
          <p:nvPr/>
        </p:nvPicPr>
        <p:blipFill>
          <a:blip r:embed="rId3"/>
          <a:stretch>
            <a:fillRect/>
          </a:stretch>
        </p:blipFill>
        <p:spPr>
          <a:xfrm>
            <a:off x="7174358" y="1696339"/>
            <a:ext cx="1600465" cy="2486025"/>
          </a:xfrm>
          <a:prstGeom prst="rect">
            <a:avLst/>
          </a:prstGeom>
        </p:spPr>
      </p:pic>
      <p:graphicFrame>
        <p:nvGraphicFramePr>
          <p:cNvPr id="4" name="图示 3">
            <a:extLst>
              <a:ext uri="{FF2B5EF4-FFF2-40B4-BE49-F238E27FC236}">
                <a16:creationId xmlns:a16="http://schemas.microsoft.com/office/drawing/2014/main" xmlns="" id="{F5A02910-4105-4C19-834A-A012DCE86A6B}"/>
              </a:ext>
            </a:extLst>
          </p:cNvPr>
          <p:cNvGraphicFramePr/>
          <p:nvPr>
            <p:extLst>
              <p:ext uri="{D42A27DB-BD31-4B8C-83A1-F6EECF244321}">
                <p14:modId xmlns:p14="http://schemas.microsoft.com/office/powerpoint/2010/main" val="1739099393"/>
              </p:ext>
            </p:extLst>
          </p:nvPr>
        </p:nvGraphicFramePr>
        <p:xfrm>
          <a:off x="971600" y="1696339"/>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图片 7">
            <a:extLst>
              <a:ext uri="{FF2B5EF4-FFF2-40B4-BE49-F238E27FC236}">
                <a16:creationId xmlns:a16="http://schemas.microsoft.com/office/drawing/2014/main" xmlns="" id="{59BC049A-4114-48BD-AA96-B86D5C9E2F4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8034" y="5301208"/>
            <a:ext cx="1787691" cy="1340768"/>
          </a:xfrm>
          <a:prstGeom prst="rect">
            <a:avLst/>
          </a:prstGeom>
        </p:spPr>
      </p:pic>
      <p:pic>
        <p:nvPicPr>
          <p:cNvPr id="10" name="图片 9">
            <a:extLst>
              <a:ext uri="{FF2B5EF4-FFF2-40B4-BE49-F238E27FC236}">
                <a16:creationId xmlns:a16="http://schemas.microsoft.com/office/drawing/2014/main" xmlns="" id="{3DF1248E-2252-48A3-AC17-1EB10A16049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77482" y="5301208"/>
            <a:ext cx="1787691" cy="1340768"/>
          </a:xfrm>
          <a:prstGeom prst="rect">
            <a:avLst/>
          </a:prstGeom>
        </p:spPr>
      </p:pic>
      <p:pic>
        <p:nvPicPr>
          <p:cNvPr id="12" name="图片 11">
            <a:extLst>
              <a:ext uri="{FF2B5EF4-FFF2-40B4-BE49-F238E27FC236}">
                <a16:creationId xmlns:a16="http://schemas.microsoft.com/office/drawing/2014/main" xmlns="" id="{69E93F07-8F75-4798-8820-D58FCFA090C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72541" y="5301208"/>
            <a:ext cx="1787691" cy="1340768"/>
          </a:xfrm>
          <a:prstGeom prst="rect">
            <a:avLst/>
          </a:prstGeom>
        </p:spPr>
      </p:pic>
    </p:spTree>
    <p:extLst>
      <p:ext uri="{BB962C8B-B14F-4D97-AF65-F5344CB8AC3E}">
        <p14:creationId xmlns:p14="http://schemas.microsoft.com/office/powerpoint/2010/main" val="3974539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15" y="1124745"/>
            <a:ext cx="8752973"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本框 2">
            <a:extLst>
              <a:ext uri="{FF2B5EF4-FFF2-40B4-BE49-F238E27FC236}">
                <a16:creationId xmlns:a16="http://schemas.microsoft.com/office/drawing/2014/main" xmlns="" id="{18854AF4-9AE6-4229-84EA-CFB6FBD810C9}"/>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3979582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5576" y="1117006"/>
            <a:ext cx="8113549" cy="369332"/>
          </a:xfrm>
          <a:prstGeom prst="rect">
            <a:avLst/>
          </a:prstGeom>
          <a:noFill/>
        </p:spPr>
        <p:txBody>
          <a:bodyPr wrap="square" rtlCol="0">
            <a:spAutoFit/>
          </a:bodyPr>
          <a:lstStyle/>
          <a:p>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土壤初始值：</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pH 9.1-9.8</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EC</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1-6.75 </a:t>
            </a:r>
            <a:r>
              <a:rPr lang="en-US" altLang="zh-CN" b="1" dirty="0" err="1">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，碱化度</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38-53%    2020</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b="1" dirty="0">
                <a:latin typeface="Times New Roman" panose="02020603050405020304" pitchFamily="18" charset="0"/>
                <a:ea typeface="微软雅黑" panose="020B0503020204020204" pitchFamily="34" charset="-122"/>
                <a:cs typeface="Times New Roman" panose="02020603050405020304" pitchFamily="18" charset="0"/>
              </a:rPr>
              <a:t>15</a:t>
            </a:r>
            <a:r>
              <a:rPr lang="zh-CN" altLang="en-US" b="1" dirty="0">
                <a:latin typeface="Times New Roman" panose="02020603050405020304" pitchFamily="18" charset="0"/>
                <a:ea typeface="微软雅黑" panose="020B0503020204020204" pitchFamily="34" charset="-122"/>
                <a:cs typeface="Times New Roman" panose="02020603050405020304" pitchFamily="18" charset="0"/>
              </a:rPr>
              <a:t>日</a:t>
            </a:r>
          </a:p>
        </p:txBody>
      </p:sp>
      <p:sp>
        <p:nvSpPr>
          <p:cNvPr id="11" name="TextBox 10"/>
          <p:cNvSpPr txBox="1"/>
          <p:nvPr/>
        </p:nvSpPr>
        <p:spPr>
          <a:xfrm>
            <a:off x="856685" y="4016046"/>
            <a:ext cx="1868361" cy="584775"/>
          </a:xfrm>
          <a:prstGeom prst="rect">
            <a:avLst/>
          </a:prstGeom>
          <a:noFill/>
        </p:spPr>
        <p:txBody>
          <a:bodyPr wrap="square" rtlCol="0">
            <a:spAutoFit/>
          </a:bodyPr>
          <a:lstStyle/>
          <a:p>
            <a:pPr algn="ctr"/>
            <a:r>
              <a:rPr lang="zh-CN" altLang="en-US" sz="1600" b="1" dirty="0">
                <a:solidFill>
                  <a:srgbClr val="0070C0"/>
                </a:solidFill>
                <a:latin typeface="微软雅黑" panose="020B0503020204020204" pitchFamily="34" charset="-122"/>
                <a:ea typeface="微软雅黑" panose="020B0503020204020204" pitchFamily="34" charset="-122"/>
              </a:rPr>
              <a:t>未改良对照</a:t>
            </a:r>
            <a:endParaRPr lang="en-US" altLang="zh-CN" sz="1600" b="1" dirty="0">
              <a:solidFill>
                <a:srgbClr val="0070C0"/>
              </a:solidFill>
              <a:latin typeface="微软雅黑" panose="020B0503020204020204" pitchFamily="34" charset="-122"/>
              <a:ea typeface="微软雅黑" panose="020B0503020204020204" pitchFamily="34" charset="-122"/>
            </a:endParaRPr>
          </a:p>
          <a:p>
            <a:pPr algn="ctr"/>
            <a:r>
              <a:rPr lang="en-US" altLang="zh-CN" sz="1600" b="1" dirty="0">
                <a:solidFill>
                  <a:srgbClr val="0070C0"/>
                </a:solidFill>
                <a:latin typeface="微软雅黑" panose="020B0503020204020204" pitchFamily="34" charset="-122"/>
                <a:ea typeface="微软雅黑" panose="020B0503020204020204" pitchFamily="34" charset="-122"/>
              </a:rPr>
              <a:t>2020</a:t>
            </a:r>
            <a:r>
              <a:rPr lang="zh-CN" altLang="en-US" sz="1600" b="1" dirty="0">
                <a:solidFill>
                  <a:srgbClr val="0070C0"/>
                </a:solidFill>
                <a:latin typeface="微软雅黑" panose="020B0503020204020204" pitchFamily="34" charset="-122"/>
                <a:ea typeface="微软雅黑" panose="020B0503020204020204" pitchFamily="34" charset="-122"/>
              </a:rPr>
              <a:t>年</a:t>
            </a:r>
            <a:r>
              <a:rPr lang="en-US" altLang="zh-CN" sz="1600" b="1" dirty="0">
                <a:solidFill>
                  <a:srgbClr val="0070C0"/>
                </a:solidFill>
                <a:latin typeface="微软雅黑" panose="020B0503020204020204" pitchFamily="34" charset="-122"/>
                <a:ea typeface="微软雅黑" panose="020B0503020204020204" pitchFamily="34" charset="-122"/>
              </a:rPr>
              <a:t>07</a:t>
            </a:r>
            <a:r>
              <a:rPr lang="zh-CN" altLang="en-US" sz="1600" b="1" dirty="0">
                <a:solidFill>
                  <a:srgbClr val="0070C0"/>
                </a:solidFill>
                <a:latin typeface="微软雅黑" panose="020B0503020204020204" pitchFamily="34" charset="-122"/>
                <a:ea typeface="微软雅黑" panose="020B0503020204020204" pitchFamily="34" charset="-122"/>
              </a:rPr>
              <a:t>月</a:t>
            </a:r>
            <a:r>
              <a:rPr lang="en-US" altLang="zh-CN" sz="1600" b="1" dirty="0">
                <a:solidFill>
                  <a:srgbClr val="0070C0"/>
                </a:solidFill>
                <a:latin typeface="微软雅黑" panose="020B0503020204020204" pitchFamily="34" charset="-122"/>
                <a:ea typeface="微软雅黑" panose="020B0503020204020204" pitchFamily="34" charset="-122"/>
              </a:rPr>
              <a:t>03</a:t>
            </a:r>
            <a:r>
              <a:rPr lang="zh-CN" altLang="en-US" sz="1600" b="1" dirty="0">
                <a:solidFill>
                  <a:srgbClr val="0070C0"/>
                </a:solidFill>
                <a:latin typeface="微软雅黑" panose="020B0503020204020204" pitchFamily="34" charset="-122"/>
                <a:ea typeface="微软雅黑" panose="020B0503020204020204" pitchFamily="34" charset="-122"/>
              </a:rPr>
              <a:t>日</a:t>
            </a:r>
          </a:p>
        </p:txBody>
      </p:sp>
      <p:sp>
        <p:nvSpPr>
          <p:cNvPr id="13" name="标题 1"/>
          <p:cNvSpPr>
            <a:spLocks noGrp="1"/>
          </p:cNvSpPr>
          <p:nvPr>
            <p:ph type="ctrTitle"/>
          </p:nvPr>
        </p:nvSpPr>
        <p:spPr>
          <a:xfrm>
            <a:off x="1105773" y="3543729"/>
            <a:ext cx="7413154" cy="764704"/>
          </a:xfrm>
        </p:spPr>
        <p:txBody>
          <a:bodyPr/>
          <a:lstStyle/>
          <a:p>
            <a:r>
              <a:rPr lang="zh-CN" altLang="en-US" sz="2000" dirty="0"/>
              <a:t>吉林大安苏打盐碱地土壤改良（牛心套保）</a:t>
            </a:r>
            <a:endParaRPr lang="zh-CN" altLang="en-US" sz="2000" b="1" dirty="0">
              <a:solidFill>
                <a:srgbClr val="FF0000"/>
              </a:solidFill>
            </a:endParaRPr>
          </a:p>
        </p:txBody>
      </p:sp>
      <p:sp>
        <p:nvSpPr>
          <p:cNvPr id="12" name="TextBox 11"/>
          <p:cNvSpPr txBox="1"/>
          <p:nvPr/>
        </p:nvSpPr>
        <p:spPr>
          <a:xfrm>
            <a:off x="1763688" y="3454269"/>
            <a:ext cx="1944216"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盐碱地开垦前</a:t>
            </a:r>
          </a:p>
        </p:txBody>
      </p:sp>
      <p:sp>
        <p:nvSpPr>
          <p:cNvPr id="14" name="TextBox 13"/>
          <p:cNvSpPr txBox="1"/>
          <p:nvPr/>
        </p:nvSpPr>
        <p:spPr>
          <a:xfrm>
            <a:off x="6249708" y="3426057"/>
            <a:ext cx="1778676" cy="369332"/>
          </a:xfrm>
          <a:prstGeom prst="rect">
            <a:avLst/>
          </a:prstGeom>
          <a:noFill/>
        </p:spPr>
        <p:txBody>
          <a:bodyPr wrap="square" rtlCol="0">
            <a:spAutoFit/>
          </a:bodyPr>
          <a:lstStyle/>
          <a:p>
            <a:r>
              <a:rPr lang="zh-CN" altLang="en-US" b="1" dirty="0">
                <a:solidFill>
                  <a:srgbClr val="0070C0"/>
                </a:solidFill>
                <a:latin typeface="微软雅黑" panose="020B0503020204020204" pitchFamily="34" charset="-122"/>
                <a:ea typeface="微软雅黑" panose="020B0503020204020204" pitchFamily="34" charset="-122"/>
              </a:rPr>
              <a:t>地表积盐严重</a:t>
            </a:r>
          </a:p>
        </p:txBody>
      </p:sp>
      <p:pic>
        <p:nvPicPr>
          <p:cNvPr id="1026" name="Picture 2" descr="F:\照片按年度\2020年照片\20200101-20200603\20200415牛心套保张建林水田脱碱3号\IMG_20200415_1038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9024" y="1715318"/>
            <a:ext cx="3610102" cy="16625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descr="F:\照片按年度\2020年照片\20200101-20200603\20200415牛心套保张建林水田脱碱3号\IMG_20200415_1038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407" y="1727250"/>
            <a:ext cx="3584188" cy="16506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sers\lenovo\Desktop\微信图片_2020082216492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407" y="4573932"/>
            <a:ext cx="2363755" cy="17728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lenovo\Desktop\微信图片_2020082216491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5895" y="4573932"/>
            <a:ext cx="2363755" cy="17728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lenovo\Desktop\微信图片_202008221649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6579" y="4557096"/>
            <a:ext cx="2402547" cy="180316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744819" y="4016046"/>
            <a:ext cx="2088232" cy="830997"/>
          </a:xfrm>
          <a:prstGeom prst="rect">
            <a:avLst/>
          </a:prstGeom>
          <a:noFill/>
        </p:spPr>
        <p:txBody>
          <a:bodyPr wrap="square" rtlCol="0">
            <a:spAutoFit/>
          </a:bodyPr>
          <a:lstStyle/>
          <a:p>
            <a:pPr algn="ctr"/>
            <a:r>
              <a:rPr lang="zh-CN" altLang="en-US" sz="1600" b="1" dirty="0">
                <a:solidFill>
                  <a:srgbClr val="0070C0"/>
                </a:solidFill>
                <a:latin typeface="微软雅黑" panose="020B0503020204020204" pitchFamily="34" charset="-122"/>
                <a:ea typeface="微软雅黑" panose="020B0503020204020204" pitchFamily="34" charset="-122"/>
              </a:rPr>
              <a:t>改良实验田</a:t>
            </a:r>
            <a:endParaRPr lang="en-US" altLang="zh-CN" sz="1600" b="1" dirty="0">
              <a:solidFill>
                <a:srgbClr val="0070C0"/>
              </a:solidFill>
              <a:latin typeface="微软雅黑" panose="020B0503020204020204" pitchFamily="34" charset="-122"/>
              <a:ea typeface="微软雅黑" panose="020B0503020204020204" pitchFamily="34" charset="-122"/>
            </a:endParaRPr>
          </a:p>
          <a:p>
            <a:pPr algn="ctr"/>
            <a:r>
              <a:rPr lang="en-US" altLang="zh-CN" sz="1600" b="1" dirty="0">
                <a:solidFill>
                  <a:srgbClr val="0070C0"/>
                </a:solidFill>
                <a:latin typeface="微软雅黑" panose="020B0503020204020204" pitchFamily="34" charset="-122"/>
                <a:ea typeface="微软雅黑" panose="020B0503020204020204" pitchFamily="34" charset="-122"/>
              </a:rPr>
              <a:t>2020</a:t>
            </a:r>
            <a:r>
              <a:rPr lang="zh-CN" altLang="en-US" sz="1600" b="1" dirty="0">
                <a:solidFill>
                  <a:srgbClr val="0070C0"/>
                </a:solidFill>
                <a:latin typeface="微软雅黑" panose="020B0503020204020204" pitchFamily="34" charset="-122"/>
                <a:ea typeface="微软雅黑" panose="020B0503020204020204" pitchFamily="34" charset="-122"/>
              </a:rPr>
              <a:t>年</a:t>
            </a:r>
            <a:r>
              <a:rPr lang="en-US" altLang="zh-CN" sz="1600" b="1" dirty="0">
                <a:solidFill>
                  <a:srgbClr val="0070C0"/>
                </a:solidFill>
                <a:latin typeface="微软雅黑" panose="020B0503020204020204" pitchFamily="34" charset="-122"/>
                <a:ea typeface="微软雅黑" panose="020B0503020204020204" pitchFamily="34" charset="-122"/>
              </a:rPr>
              <a:t>07</a:t>
            </a:r>
            <a:r>
              <a:rPr lang="zh-CN" altLang="en-US" sz="1600" b="1" dirty="0">
                <a:solidFill>
                  <a:srgbClr val="0070C0"/>
                </a:solidFill>
                <a:latin typeface="微软雅黑" panose="020B0503020204020204" pitchFamily="34" charset="-122"/>
                <a:ea typeface="微软雅黑" panose="020B0503020204020204" pitchFamily="34" charset="-122"/>
              </a:rPr>
              <a:t>月</a:t>
            </a:r>
            <a:r>
              <a:rPr lang="en-US" altLang="zh-CN" sz="1600" b="1" dirty="0">
                <a:solidFill>
                  <a:srgbClr val="0070C0"/>
                </a:solidFill>
                <a:latin typeface="微软雅黑" panose="020B0503020204020204" pitchFamily="34" charset="-122"/>
                <a:ea typeface="微软雅黑" panose="020B0503020204020204" pitchFamily="34" charset="-122"/>
              </a:rPr>
              <a:t>03</a:t>
            </a:r>
            <a:r>
              <a:rPr lang="zh-CN" altLang="en-US" sz="1600" b="1" dirty="0">
                <a:solidFill>
                  <a:srgbClr val="0070C0"/>
                </a:solidFill>
                <a:latin typeface="微软雅黑" panose="020B0503020204020204" pitchFamily="34" charset="-122"/>
                <a:ea typeface="微软雅黑" panose="020B0503020204020204" pitchFamily="34" charset="-122"/>
              </a:rPr>
              <a:t>日</a:t>
            </a:r>
          </a:p>
          <a:p>
            <a:endParaRPr lang="zh-CN" altLang="en-US" sz="1600" b="1" dirty="0">
              <a:solidFill>
                <a:srgbClr val="0070C0"/>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6537154" y="4003220"/>
            <a:ext cx="2203100" cy="830997"/>
          </a:xfrm>
          <a:prstGeom prst="rect">
            <a:avLst/>
          </a:prstGeom>
          <a:noFill/>
        </p:spPr>
        <p:txBody>
          <a:bodyPr wrap="square" rtlCol="0">
            <a:spAutoFit/>
          </a:bodyPr>
          <a:lstStyle/>
          <a:p>
            <a:pPr algn="ctr"/>
            <a:r>
              <a:rPr lang="zh-CN" altLang="en-US" sz="1600" b="1" dirty="0">
                <a:solidFill>
                  <a:srgbClr val="0070C0"/>
                </a:solidFill>
                <a:latin typeface="微软雅黑" panose="020B0503020204020204" pitchFamily="34" charset="-122"/>
                <a:ea typeface="微软雅黑" panose="020B0503020204020204" pitchFamily="34" charset="-122"/>
              </a:rPr>
              <a:t>种植三年的熟田</a:t>
            </a:r>
            <a:endParaRPr lang="en-US" altLang="zh-CN" sz="1600" b="1" dirty="0">
              <a:solidFill>
                <a:srgbClr val="0070C0"/>
              </a:solidFill>
              <a:latin typeface="微软雅黑" panose="020B0503020204020204" pitchFamily="34" charset="-122"/>
              <a:ea typeface="微软雅黑" panose="020B0503020204020204" pitchFamily="34" charset="-122"/>
            </a:endParaRPr>
          </a:p>
          <a:p>
            <a:pPr algn="ctr"/>
            <a:r>
              <a:rPr lang="en-US" altLang="zh-CN" sz="1600" b="1" dirty="0">
                <a:solidFill>
                  <a:srgbClr val="0070C0"/>
                </a:solidFill>
                <a:latin typeface="微软雅黑" panose="020B0503020204020204" pitchFamily="34" charset="-122"/>
                <a:ea typeface="微软雅黑" panose="020B0503020204020204" pitchFamily="34" charset="-122"/>
              </a:rPr>
              <a:t>2020</a:t>
            </a:r>
            <a:r>
              <a:rPr lang="zh-CN" altLang="en-US" sz="1600" b="1" dirty="0">
                <a:solidFill>
                  <a:srgbClr val="0070C0"/>
                </a:solidFill>
                <a:latin typeface="微软雅黑" panose="020B0503020204020204" pitchFamily="34" charset="-122"/>
                <a:ea typeface="微软雅黑" panose="020B0503020204020204" pitchFamily="34" charset="-122"/>
              </a:rPr>
              <a:t>年</a:t>
            </a:r>
            <a:r>
              <a:rPr lang="en-US" altLang="zh-CN" sz="1600" b="1" dirty="0">
                <a:solidFill>
                  <a:srgbClr val="0070C0"/>
                </a:solidFill>
                <a:latin typeface="微软雅黑" panose="020B0503020204020204" pitchFamily="34" charset="-122"/>
                <a:ea typeface="微软雅黑" panose="020B0503020204020204" pitchFamily="34" charset="-122"/>
              </a:rPr>
              <a:t>07</a:t>
            </a:r>
            <a:r>
              <a:rPr lang="zh-CN" altLang="en-US" sz="1600" b="1" dirty="0">
                <a:solidFill>
                  <a:srgbClr val="0070C0"/>
                </a:solidFill>
                <a:latin typeface="微软雅黑" panose="020B0503020204020204" pitchFamily="34" charset="-122"/>
                <a:ea typeface="微软雅黑" panose="020B0503020204020204" pitchFamily="34" charset="-122"/>
              </a:rPr>
              <a:t>月</a:t>
            </a:r>
            <a:r>
              <a:rPr lang="en-US" altLang="zh-CN" sz="1600" b="1" dirty="0">
                <a:solidFill>
                  <a:srgbClr val="0070C0"/>
                </a:solidFill>
                <a:latin typeface="微软雅黑" panose="020B0503020204020204" pitchFamily="34" charset="-122"/>
                <a:ea typeface="微软雅黑" panose="020B0503020204020204" pitchFamily="34" charset="-122"/>
              </a:rPr>
              <a:t>03</a:t>
            </a:r>
            <a:r>
              <a:rPr lang="zh-CN" altLang="en-US" sz="1600" b="1" dirty="0">
                <a:solidFill>
                  <a:srgbClr val="0070C0"/>
                </a:solidFill>
                <a:latin typeface="微软雅黑" panose="020B0503020204020204" pitchFamily="34" charset="-122"/>
                <a:ea typeface="微软雅黑" panose="020B0503020204020204" pitchFamily="34" charset="-122"/>
              </a:rPr>
              <a:t>日</a:t>
            </a:r>
          </a:p>
          <a:p>
            <a:endParaRPr lang="zh-CN" altLang="en-US" sz="1600" b="1" dirty="0">
              <a:solidFill>
                <a:srgbClr val="0070C0"/>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C8703AF2-25F2-429D-9945-573F12AE4F64}"/>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63343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251520" y="980728"/>
            <a:ext cx="8640960" cy="3672408"/>
          </a:xfrm>
        </p:spPr>
        <p:txBody>
          <a:bodyPr/>
          <a:lstStyle/>
          <a:p>
            <a:r>
              <a:rPr lang="en-US" altLang="zh-CN" sz="2000" b="0" dirty="0">
                <a:latin typeface="黑体" panose="02010609060101010101" pitchFamily="49" charset="-122"/>
                <a:ea typeface="黑体" panose="02010609060101010101" pitchFamily="49" charset="-122"/>
              </a:rPr>
              <a:t>    2020</a:t>
            </a:r>
            <a:r>
              <a:rPr lang="zh-CN" altLang="en-US" sz="2000" b="0" dirty="0">
                <a:latin typeface="黑体" panose="02010609060101010101" pitchFamily="49" charset="-122"/>
                <a:ea typeface="黑体" panose="02010609060101010101" pitchFamily="49" charset="-122"/>
              </a:rPr>
              <a:t>年</a:t>
            </a:r>
            <a:r>
              <a:rPr lang="en-US" altLang="zh-CN" sz="2000" b="0" dirty="0">
                <a:latin typeface="黑体" panose="02010609060101010101" pitchFamily="49" charset="-122"/>
                <a:ea typeface="黑体" panose="02010609060101010101" pitchFamily="49" charset="-122"/>
              </a:rPr>
              <a:t>10</a:t>
            </a:r>
            <a:r>
              <a:rPr lang="zh-CN" altLang="en-US" sz="2000" b="0" dirty="0">
                <a:latin typeface="黑体" panose="02010609060101010101" pitchFamily="49" charset="-122"/>
                <a:ea typeface="黑体" panose="02010609060101010101" pitchFamily="49" charset="-122"/>
              </a:rPr>
              <a:t>月</a:t>
            </a:r>
            <a:r>
              <a:rPr lang="en-US" altLang="zh-CN" sz="2000" b="0" dirty="0">
                <a:latin typeface="黑体" panose="02010609060101010101" pitchFamily="49" charset="-122"/>
                <a:ea typeface="黑体" panose="02010609060101010101" pitchFamily="49" charset="-122"/>
              </a:rPr>
              <a:t>9</a:t>
            </a:r>
            <a:r>
              <a:rPr lang="zh-CN" altLang="en-US" sz="2000" b="0" dirty="0">
                <a:latin typeface="黑体" panose="02010609060101010101" pitchFamily="49" charset="-122"/>
                <a:ea typeface="黑体" panose="02010609060101010101" pitchFamily="49" charset="-122"/>
              </a:rPr>
              <a:t>日，中国科学院东北地理与农业生态研究所组织专家，对苏打盐碱土调理剂“脱碱</a:t>
            </a:r>
            <a:r>
              <a:rPr lang="en-US" altLang="zh-CN" sz="2000" b="0" dirty="0">
                <a:latin typeface="黑体" panose="02010609060101010101" pitchFamily="49" charset="-122"/>
                <a:ea typeface="黑体" panose="02010609060101010101" pitchFamily="49" charset="-122"/>
              </a:rPr>
              <a:t>3</a:t>
            </a:r>
            <a:r>
              <a:rPr lang="zh-CN" altLang="en-US" sz="2000" b="0" dirty="0">
                <a:latin typeface="黑体" panose="02010609060101010101" pitchFamily="49" charset="-122"/>
                <a:ea typeface="黑体" panose="02010609060101010101" pitchFamily="49" charset="-122"/>
              </a:rPr>
              <a:t>号”应用效果进行水稻现场测产。按照水稻测产技术规范程序要求，进行面积测量、实收计重、水份测定、去杂等程序操作。吉林省大安市牛心套堡国家湿地公园：</a:t>
            </a:r>
            <a:endParaRPr lang="en-US" altLang="zh-CN" sz="2000" b="0" dirty="0">
              <a:latin typeface="黑体" panose="02010609060101010101" pitchFamily="49" charset="-122"/>
              <a:ea typeface="黑体" panose="02010609060101010101" pitchFamily="49" charset="-122"/>
            </a:endParaRPr>
          </a:p>
          <a:p>
            <a:r>
              <a:rPr lang="zh-CN" altLang="en-US" sz="2000" b="0" dirty="0">
                <a:latin typeface="黑体" panose="02010609060101010101" pitchFamily="49" charset="-122"/>
                <a:ea typeface="黑体" panose="02010609060101010101" pitchFamily="49" charset="-122"/>
              </a:rPr>
              <a:t>    土壤初始值：</a:t>
            </a:r>
            <a:r>
              <a:rPr lang="en-US" altLang="zh-CN" sz="2000" b="0" dirty="0">
                <a:latin typeface="黑体" panose="02010609060101010101" pitchFamily="49" charset="-122"/>
                <a:ea typeface="黑体" panose="02010609060101010101" pitchFamily="49" charset="-122"/>
              </a:rPr>
              <a:t>pH 9.1-9.8</a:t>
            </a:r>
            <a:r>
              <a:rPr lang="zh-CN" altLang="en-US"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EC</a:t>
            </a:r>
            <a:r>
              <a:rPr lang="zh-CN" altLang="en-US"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1-6.75 </a:t>
            </a:r>
            <a:r>
              <a:rPr lang="en-US" altLang="zh-CN" sz="2000" b="0" dirty="0" err="1">
                <a:latin typeface="黑体" panose="02010609060101010101" pitchFamily="49" charset="-122"/>
                <a:ea typeface="黑体" panose="02010609060101010101" pitchFamily="49" charset="-122"/>
              </a:rPr>
              <a:t>mS</a:t>
            </a:r>
            <a:r>
              <a:rPr lang="en-US" altLang="zh-CN" sz="2000" b="0" dirty="0">
                <a:latin typeface="黑体" panose="02010609060101010101" pitchFamily="49" charset="-122"/>
                <a:ea typeface="黑体" panose="02010609060101010101" pitchFamily="49" charset="-122"/>
              </a:rPr>
              <a:t>/cm</a:t>
            </a:r>
            <a:r>
              <a:rPr lang="zh-CN" altLang="en-US" sz="2000" b="0" dirty="0">
                <a:latin typeface="黑体" panose="02010609060101010101" pitchFamily="49" charset="-122"/>
                <a:ea typeface="黑体" panose="02010609060101010101" pitchFamily="49" charset="-122"/>
              </a:rPr>
              <a:t>，碱化度</a:t>
            </a:r>
            <a:r>
              <a:rPr lang="en-US" altLang="zh-CN" sz="2000" b="0" dirty="0">
                <a:latin typeface="黑体" panose="02010609060101010101" pitchFamily="49" charset="-122"/>
                <a:ea typeface="黑体" panose="02010609060101010101" pitchFamily="49" charset="-122"/>
              </a:rPr>
              <a:t>38-53% </a:t>
            </a:r>
          </a:p>
          <a:p>
            <a:r>
              <a:rPr lang="zh-CN" altLang="en-US" sz="2000" b="0" dirty="0">
                <a:latin typeface="黑体" panose="02010609060101010101" pitchFamily="49" charset="-122"/>
                <a:ea typeface="黑体" panose="02010609060101010101" pitchFamily="49" charset="-122"/>
              </a:rPr>
              <a:t>    水稻品种：宏科</a:t>
            </a:r>
            <a:r>
              <a:rPr lang="en-US" altLang="zh-CN" sz="2000" b="0" dirty="0">
                <a:latin typeface="黑体" panose="02010609060101010101" pitchFamily="49" charset="-122"/>
                <a:ea typeface="黑体" panose="02010609060101010101" pitchFamily="49" charset="-122"/>
              </a:rPr>
              <a:t>181</a:t>
            </a:r>
          </a:p>
          <a:p>
            <a:r>
              <a:rPr lang="zh-CN" altLang="en-US" sz="2000" b="0" dirty="0">
                <a:latin typeface="黑体" panose="02010609060101010101" pitchFamily="49" charset="-122"/>
                <a:ea typeface="黑体" panose="02010609060101010101" pitchFamily="49" charset="-122"/>
              </a:rPr>
              <a:t>    调理剂施用量：</a:t>
            </a:r>
            <a:r>
              <a:rPr lang="en-US" altLang="zh-CN" sz="2000" b="0" dirty="0">
                <a:latin typeface="黑体" panose="02010609060101010101" pitchFamily="49" charset="-122"/>
                <a:ea typeface="黑体" panose="02010609060101010101" pitchFamily="49" charset="-122"/>
              </a:rPr>
              <a:t>2</a:t>
            </a:r>
            <a:r>
              <a:rPr lang="zh-CN" altLang="en-US" sz="2000" b="0" dirty="0">
                <a:latin typeface="黑体" panose="02010609060101010101" pitchFamily="49" charset="-122"/>
                <a:ea typeface="黑体" panose="02010609060101010101" pitchFamily="49" charset="-122"/>
              </a:rPr>
              <a:t>吨</a:t>
            </a:r>
            <a:r>
              <a:rPr lang="en-US" altLang="zh-CN" sz="2000" b="0" dirty="0">
                <a:latin typeface="黑体" panose="02010609060101010101" pitchFamily="49" charset="-122"/>
                <a:ea typeface="黑体" panose="02010609060101010101" pitchFamily="49" charset="-122"/>
              </a:rPr>
              <a:t>/</a:t>
            </a:r>
            <a:r>
              <a:rPr lang="zh-CN" altLang="en-US" sz="2000" b="0" dirty="0">
                <a:latin typeface="黑体" panose="02010609060101010101" pitchFamily="49" charset="-122"/>
                <a:ea typeface="黑体" panose="02010609060101010101" pitchFamily="49" charset="-122"/>
              </a:rPr>
              <a:t>亩</a:t>
            </a:r>
          </a:p>
          <a:p>
            <a:r>
              <a:rPr lang="zh-CN" altLang="en-US" sz="2000" b="0" dirty="0">
                <a:latin typeface="黑体" panose="02010609060101010101" pitchFamily="49" charset="-122"/>
                <a:ea typeface="黑体" panose="02010609060101010101" pitchFamily="49" charset="-122"/>
              </a:rPr>
              <a:t>    改良田水稻产量：</a:t>
            </a:r>
            <a:r>
              <a:rPr lang="en-US" altLang="zh-CN" sz="2000" b="0" dirty="0">
                <a:latin typeface="黑体" panose="02010609060101010101" pitchFamily="49" charset="-122"/>
                <a:ea typeface="黑体" panose="02010609060101010101" pitchFamily="49" charset="-122"/>
              </a:rPr>
              <a:t>231.43</a:t>
            </a:r>
            <a:r>
              <a:rPr lang="zh-CN" altLang="en-US" sz="2000" b="0" dirty="0">
                <a:latin typeface="黑体" panose="02010609060101010101" pitchFamily="49" charset="-122"/>
                <a:ea typeface="黑体" panose="02010609060101010101" pitchFamily="49" charset="-122"/>
              </a:rPr>
              <a:t>公斤</a:t>
            </a:r>
            <a:r>
              <a:rPr lang="en-US" altLang="zh-CN" sz="2000" b="0" dirty="0">
                <a:latin typeface="黑体" panose="02010609060101010101" pitchFamily="49" charset="-122"/>
                <a:ea typeface="黑体" panose="02010609060101010101" pitchFamily="49" charset="-122"/>
              </a:rPr>
              <a:t>/</a:t>
            </a:r>
            <a:r>
              <a:rPr lang="zh-CN" altLang="en-US" sz="2000" b="0" dirty="0">
                <a:latin typeface="黑体" panose="02010609060101010101" pitchFamily="49" charset="-122"/>
                <a:ea typeface="黑体" panose="02010609060101010101" pitchFamily="49" charset="-122"/>
              </a:rPr>
              <a:t>亩</a:t>
            </a:r>
            <a:endParaRPr lang="en-US" altLang="zh-CN" sz="2000" b="0" dirty="0">
              <a:latin typeface="黑体" panose="02010609060101010101" pitchFamily="49" charset="-122"/>
              <a:ea typeface="黑体" panose="02010609060101010101" pitchFamily="49" charset="-122"/>
            </a:endParaRPr>
          </a:p>
          <a:p>
            <a:r>
              <a:rPr lang="zh-CN" altLang="en-US" sz="2000" b="0" dirty="0">
                <a:latin typeface="黑体" panose="02010609060101010101" pitchFamily="49" charset="-122"/>
                <a:ea typeface="黑体" panose="02010609060101010101" pitchFamily="49" charset="-122"/>
              </a:rPr>
              <a:t>    未改良对照水稻产量：</a:t>
            </a:r>
            <a:r>
              <a:rPr lang="en-US" altLang="zh-CN" sz="2000" b="0" dirty="0">
                <a:latin typeface="黑体" panose="02010609060101010101" pitchFamily="49" charset="-122"/>
                <a:ea typeface="黑体" panose="02010609060101010101" pitchFamily="49" charset="-122"/>
              </a:rPr>
              <a:t>5.89</a:t>
            </a:r>
            <a:r>
              <a:rPr lang="zh-CN" altLang="en-US" sz="2000" b="0" dirty="0">
                <a:latin typeface="黑体" panose="02010609060101010101" pitchFamily="49" charset="-122"/>
                <a:ea typeface="黑体" panose="02010609060101010101" pitchFamily="49" charset="-122"/>
              </a:rPr>
              <a:t>公斤</a:t>
            </a:r>
            <a:r>
              <a:rPr lang="en-US" altLang="zh-CN" sz="2000" b="0" dirty="0">
                <a:latin typeface="黑体" panose="02010609060101010101" pitchFamily="49" charset="-122"/>
                <a:ea typeface="黑体" panose="02010609060101010101" pitchFamily="49" charset="-122"/>
              </a:rPr>
              <a:t>/</a:t>
            </a:r>
            <a:r>
              <a:rPr lang="zh-CN" altLang="en-US" sz="2000" b="0" dirty="0">
                <a:latin typeface="黑体" panose="02010609060101010101" pitchFamily="49" charset="-122"/>
                <a:ea typeface="黑体" panose="02010609060101010101" pitchFamily="49" charset="-122"/>
              </a:rPr>
              <a:t>亩</a:t>
            </a:r>
            <a:endParaRPr lang="en-US" altLang="zh-CN" sz="2000" b="0" dirty="0">
              <a:latin typeface="黑体" panose="02010609060101010101" pitchFamily="49" charset="-122"/>
              <a:ea typeface="黑体" panose="02010609060101010101" pitchFamily="49" charset="-122"/>
            </a:endParaRPr>
          </a:p>
          <a:p>
            <a:r>
              <a:rPr lang="zh-CN" altLang="en-US" sz="2000" b="0" dirty="0">
                <a:latin typeface="黑体" panose="02010609060101010101" pitchFamily="49" charset="-122"/>
                <a:ea typeface="黑体" panose="02010609060101010101" pitchFamily="49" charset="-122"/>
              </a:rPr>
              <a:t>    熟田三年未改良土壤水稻产量</a:t>
            </a:r>
            <a:r>
              <a:rPr lang="en-US" altLang="zh-CN" sz="2000" b="0" dirty="0">
                <a:latin typeface="黑体" panose="02010609060101010101" pitchFamily="49" charset="-122"/>
                <a:ea typeface="黑体" panose="02010609060101010101" pitchFamily="49" charset="-122"/>
              </a:rPr>
              <a:t>84.00</a:t>
            </a:r>
            <a:r>
              <a:rPr lang="zh-CN" altLang="en-US" sz="2000" b="0" dirty="0">
                <a:latin typeface="黑体" panose="02010609060101010101" pitchFamily="49" charset="-122"/>
                <a:ea typeface="黑体" panose="02010609060101010101" pitchFamily="49" charset="-122"/>
              </a:rPr>
              <a:t>公斤</a:t>
            </a:r>
            <a:r>
              <a:rPr lang="en-US" altLang="zh-CN" sz="2000" b="0" dirty="0">
                <a:latin typeface="黑体" panose="02010609060101010101" pitchFamily="49" charset="-122"/>
                <a:ea typeface="黑体" panose="02010609060101010101" pitchFamily="49" charset="-122"/>
              </a:rPr>
              <a:t>/</a:t>
            </a:r>
            <a:r>
              <a:rPr lang="zh-CN" altLang="en-US" sz="2000" b="0" dirty="0">
                <a:latin typeface="黑体" panose="02010609060101010101" pitchFamily="49" charset="-122"/>
                <a:ea typeface="黑体" panose="02010609060101010101" pitchFamily="49" charset="-122"/>
              </a:rPr>
              <a:t>亩</a:t>
            </a:r>
          </a:p>
          <a:p>
            <a:endParaRPr lang="zh-CN" altLang="en-US" sz="2800" b="1" dirty="0">
              <a:solidFill>
                <a:schemeClr val="tx1"/>
              </a:solidFill>
              <a:latin typeface="微软雅黑" panose="020B0503020204020204" pitchFamily="34" charset="-122"/>
              <a:ea typeface="微软雅黑" panose="020B0503020204020204" pitchFamily="34" charset="-122"/>
            </a:endParaRPr>
          </a:p>
        </p:txBody>
      </p:sp>
      <p:pic>
        <p:nvPicPr>
          <p:cNvPr id="7" name="Picture 2">
            <a:extLst>
              <a:ext uri="{FF2B5EF4-FFF2-40B4-BE49-F238E27FC236}">
                <a16:creationId xmlns:a16="http://schemas.microsoft.com/office/drawing/2014/main" xmlns="" id="{294D49A5-95F1-4553-B8B5-B2CC4AE0C2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562" y="4653136"/>
            <a:ext cx="2803211" cy="210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a:extLst>
              <a:ext uri="{FF2B5EF4-FFF2-40B4-BE49-F238E27FC236}">
                <a16:creationId xmlns:a16="http://schemas.microsoft.com/office/drawing/2014/main" xmlns="" id="{52735938-155F-4377-84FF-4DE048D4C8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4667312"/>
            <a:ext cx="2724667"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本框 2">
            <a:extLst>
              <a:ext uri="{FF2B5EF4-FFF2-40B4-BE49-F238E27FC236}">
                <a16:creationId xmlns:a16="http://schemas.microsoft.com/office/drawing/2014/main" xmlns="" id="{7C606504-F5F7-41DD-8C85-CDE16284DEAC}"/>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对象 4"/>
          <p:cNvPicPr>
            <a:picLocks noChangeArrowheads="1"/>
          </p:cNvPicPr>
          <p:nvPr/>
        </p:nvPicPr>
        <p:blipFill>
          <a:blip r:embed="rId2" cstate="print"/>
          <a:srcRect t="-169" b="-337"/>
          <a:stretch>
            <a:fillRect/>
          </a:stretch>
        </p:blipFill>
        <p:spPr bwMode="auto">
          <a:xfrm>
            <a:off x="5238683" y="2454977"/>
            <a:ext cx="2295507" cy="2466967"/>
          </a:xfrm>
          <a:prstGeom prst="rect">
            <a:avLst/>
          </a:prstGeom>
          <a:noFill/>
        </p:spPr>
      </p:pic>
      <p:sp>
        <p:nvSpPr>
          <p:cNvPr id="2054" name="Rectangle 6"/>
          <p:cNvSpPr>
            <a:spLocks noChangeArrowheads="1"/>
          </p:cNvSpPr>
          <p:nvPr/>
        </p:nvSpPr>
        <p:spPr bwMode="auto">
          <a:xfrm>
            <a:off x="4995900" y="4963197"/>
            <a:ext cx="207173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ctr" defTabSz="914400" rtl="0" eaLnBrk="1" fontAlgn="base" latinLnBrk="0" hangingPunct="1">
              <a:lnSpc>
                <a:spcPct val="100000"/>
              </a:lnSpc>
              <a:spcBef>
                <a:spcPct val="0"/>
              </a:spcBef>
              <a:spcAft>
                <a:spcPct val="0"/>
              </a:spcAft>
              <a:buClrTx/>
              <a:buSzTx/>
              <a:buFontTx/>
              <a:buNone/>
              <a:tabLst/>
            </a:pPr>
            <a:r>
              <a:rPr kumimoji="0" 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rPr>
              <a:t>大岗</a:t>
            </a:r>
            <a:r>
              <a:rPr kumimoji="0"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rPr>
              <a:t>子</a:t>
            </a:r>
            <a:r>
              <a:rPr kumimoji="0" 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rPr>
              <a:t>泡</a:t>
            </a:r>
            <a:endParaRPr kumimoji="0"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endParaRPr>
          </a:p>
          <a:p>
            <a:pPr marL="0" marR="0" lvl="0" indent="266700" algn="ctr" defTabSz="914400" rtl="0" eaLnBrk="1" fontAlgn="base" latinLnBrk="0" hangingPunct="1">
              <a:lnSpc>
                <a:spcPct val="100000"/>
              </a:lnSpc>
              <a:spcBef>
                <a:spcPct val="0"/>
              </a:spcBef>
              <a:spcAft>
                <a:spcPct val="0"/>
              </a:spcAft>
              <a:buClrTx/>
              <a:buSzTx/>
              <a:buFontTx/>
              <a:buNone/>
              <a:tabLst/>
            </a:pPr>
            <a:r>
              <a:rPr kumimoji="0" lang="zh-CN"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湿地</a:t>
            </a:r>
            <a:r>
              <a:rPr kumimoji="0" lang="zh-CN" altLang="en-US"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水文</a:t>
            </a:r>
            <a:r>
              <a:rPr kumimoji="0" lang="zh-CN"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监测</a:t>
            </a:r>
            <a:r>
              <a:rPr kumimoji="0" lang="zh-CN" altLang="en-US"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点</a:t>
            </a:r>
            <a:endParaRPr kumimoji="0" 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宋体" pitchFamily="2" charset="-122"/>
            </a:endParaRPr>
          </a:p>
        </p:txBody>
      </p:sp>
      <p:pic>
        <p:nvPicPr>
          <p:cNvPr id="9" name="图片 4" descr="小西米泡 最大蓄水量"/>
          <p:cNvPicPr>
            <a:picLocks noChangeAspect="1" noChangeArrowheads="1"/>
          </p:cNvPicPr>
          <p:nvPr/>
        </p:nvPicPr>
        <p:blipFill>
          <a:blip r:embed="rId3" cstate="print"/>
          <a:srcRect/>
          <a:stretch>
            <a:fillRect/>
          </a:stretch>
        </p:blipFill>
        <p:spPr bwMode="auto">
          <a:xfrm>
            <a:off x="6944806" y="3991325"/>
            <a:ext cx="2071702" cy="2343479"/>
          </a:xfrm>
          <a:prstGeom prst="rect">
            <a:avLst/>
          </a:prstGeom>
          <a:noFill/>
        </p:spPr>
      </p:pic>
      <p:sp>
        <p:nvSpPr>
          <p:cNvPr id="11" name="Rectangle 6"/>
          <p:cNvSpPr>
            <a:spLocks noChangeArrowheads="1"/>
          </p:cNvSpPr>
          <p:nvPr/>
        </p:nvSpPr>
        <p:spPr bwMode="auto">
          <a:xfrm>
            <a:off x="6786578" y="6334804"/>
            <a:ext cx="207173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ctr"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rPr>
              <a:t>小西米</a:t>
            </a:r>
            <a:r>
              <a:rPr kumimoji="0" 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rPr>
              <a:t>泡</a:t>
            </a:r>
            <a:endParaRPr kumimoji="0"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itchFamily="18" charset="0"/>
            </a:endParaRPr>
          </a:p>
          <a:p>
            <a:pPr marL="0" marR="0" lvl="0" indent="266700" algn="ctr" defTabSz="914400" rtl="0" eaLnBrk="1" fontAlgn="base" latinLnBrk="0" hangingPunct="1">
              <a:lnSpc>
                <a:spcPct val="100000"/>
              </a:lnSpc>
              <a:spcBef>
                <a:spcPct val="0"/>
              </a:spcBef>
              <a:spcAft>
                <a:spcPct val="0"/>
              </a:spcAft>
              <a:buClrTx/>
              <a:buSzTx/>
              <a:buFontTx/>
              <a:buNone/>
              <a:tabLst/>
            </a:pPr>
            <a:r>
              <a:rPr kumimoji="0" lang="zh-CN"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湿地</a:t>
            </a:r>
            <a:r>
              <a:rPr kumimoji="0" lang="zh-CN" altLang="en-US"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水文</a:t>
            </a:r>
            <a:r>
              <a:rPr kumimoji="0" lang="zh-CN"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监测</a:t>
            </a:r>
            <a:r>
              <a:rPr kumimoji="0" lang="zh-CN" altLang="en-US" sz="1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itchFamily="18" charset="0"/>
              </a:rPr>
              <a:t>点</a:t>
            </a:r>
            <a:endParaRPr kumimoji="0" 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宋体" pitchFamily="2" charset="-122"/>
            </a:endParaRPr>
          </a:p>
        </p:txBody>
      </p:sp>
      <p:sp>
        <p:nvSpPr>
          <p:cNvPr id="12" name="矩形 11"/>
          <p:cNvSpPr/>
          <p:nvPr/>
        </p:nvSpPr>
        <p:spPr>
          <a:xfrm>
            <a:off x="107504" y="2078604"/>
            <a:ext cx="6143668" cy="369332"/>
          </a:xfrm>
          <a:prstGeom prst="rect">
            <a:avLst/>
          </a:prstGeom>
        </p:spPr>
        <p:txBody>
          <a:bodyPr wrap="square">
            <a:spAutoFit/>
          </a:bodyPr>
          <a:lstStyle/>
          <a:p>
            <a:pPr>
              <a:defRPr/>
            </a:pPr>
            <a:r>
              <a:rPr lang="zh-CN" altLang="en-US" dirty="0" smtClean="0">
                <a:latin typeface="黑体" pitchFamily="49" charset="-122"/>
                <a:ea typeface="黑体" pitchFamily="49" charset="-122"/>
              </a:rPr>
              <a:t>编制</a:t>
            </a:r>
            <a:r>
              <a:rPr lang="zh-CN" altLang="en-US" dirty="0">
                <a:latin typeface="黑体" pitchFamily="49" charset="-122"/>
                <a:ea typeface="黑体" pitchFamily="49" charset="-122"/>
              </a:rPr>
              <a:t>了项目试点区域的</a:t>
            </a:r>
            <a:r>
              <a:rPr lang="zh-CN" altLang="en-US" dirty="0" smtClean="0">
                <a:latin typeface="黑体" pitchFamily="49" charset="-122"/>
                <a:ea typeface="黑体" pitchFamily="49" charset="-122"/>
              </a:rPr>
              <a:t>湿地补</a:t>
            </a:r>
            <a:r>
              <a:rPr lang="zh-CN" altLang="en-US" dirty="0">
                <a:latin typeface="黑体" pitchFamily="49" charset="-122"/>
                <a:ea typeface="黑体" pitchFamily="49" charset="-122"/>
              </a:rPr>
              <a:t>水实施</a:t>
            </a:r>
            <a:r>
              <a:rPr lang="zh-CN" altLang="en-US" dirty="0" smtClean="0">
                <a:latin typeface="黑体" pitchFamily="49" charset="-122"/>
                <a:ea typeface="黑体" pitchFamily="49" charset="-122"/>
              </a:rPr>
              <a:t>方案</a:t>
            </a:r>
            <a:endParaRPr lang="en-US" altLang="zh-CN" dirty="0">
              <a:latin typeface="黑体" pitchFamily="49" charset="-122"/>
              <a:ea typeface="黑体" pitchFamily="49" charset="-122"/>
            </a:endParaRPr>
          </a:p>
        </p:txBody>
      </p:sp>
      <p:grpSp>
        <p:nvGrpSpPr>
          <p:cNvPr id="5" name="组合 4"/>
          <p:cNvGrpSpPr/>
          <p:nvPr/>
        </p:nvGrpSpPr>
        <p:grpSpPr>
          <a:xfrm>
            <a:off x="310577" y="2841486"/>
            <a:ext cx="4843501" cy="3727281"/>
            <a:chOff x="310577" y="2841486"/>
            <a:chExt cx="4843501" cy="3727281"/>
          </a:xfrm>
        </p:grpSpPr>
        <p:pic>
          <p:nvPicPr>
            <p:cNvPr id="8" name="Picture 3"/>
            <p:cNvPicPr>
              <a:picLocks noChangeAspect="1" noChangeArrowheads="1"/>
            </p:cNvPicPr>
            <p:nvPr/>
          </p:nvPicPr>
          <p:blipFill>
            <a:blip r:embed="rId4"/>
            <a:srcRect l="55635" t="11418" r="2811" b="3234"/>
            <a:stretch>
              <a:fillRect/>
            </a:stretch>
          </p:blipFill>
          <p:spPr bwMode="auto">
            <a:xfrm>
              <a:off x="2489782" y="3096997"/>
              <a:ext cx="2664296" cy="3471770"/>
            </a:xfrm>
            <a:prstGeom prst="rect">
              <a:avLst/>
            </a:prstGeom>
            <a:noFill/>
            <a:ln w="9525">
              <a:solidFill>
                <a:schemeClr val="tx1"/>
              </a:solidFill>
              <a:miter lim="800000"/>
              <a:headEnd/>
              <a:tailEnd/>
            </a:ln>
            <a:effectLst/>
          </p:spPr>
        </p:pic>
        <p:pic>
          <p:nvPicPr>
            <p:cNvPr id="2056" name="Picture 8"/>
            <p:cNvPicPr>
              <a:picLocks noChangeAspect="1" noChangeArrowheads="1"/>
            </p:cNvPicPr>
            <p:nvPr/>
          </p:nvPicPr>
          <p:blipFill>
            <a:blip r:embed="rId5"/>
            <a:srcRect/>
            <a:stretch>
              <a:fillRect/>
            </a:stretch>
          </p:blipFill>
          <p:spPr bwMode="auto">
            <a:xfrm>
              <a:off x="310577" y="2841486"/>
              <a:ext cx="2600995" cy="3471771"/>
            </a:xfrm>
            <a:prstGeom prst="rect">
              <a:avLst/>
            </a:prstGeom>
            <a:solidFill>
              <a:schemeClr val="accent2"/>
            </a:solidFill>
            <a:ln w="9525">
              <a:solidFill>
                <a:schemeClr val="tx1"/>
              </a:solidFill>
              <a:miter lim="800000"/>
              <a:headEnd/>
              <a:tailEnd/>
            </a:ln>
            <a:effectLst/>
          </p:spPr>
        </p:pic>
      </p:grpSp>
      <p:sp>
        <p:nvSpPr>
          <p:cNvPr id="3" name="文本框 2">
            <a:extLst>
              <a:ext uri="{FF2B5EF4-FFF2-40B4-BE49-F238E27FC236}">
                <a16:creationId xmlns:a16="http://schemas.microsoft.com/office/drawing/2014/main" xmlns="" id="{13CA6CA4-B554-4685-A99E-39935394F20D}"/>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4" name="文本框 3">
            <a:extLst>
              <a:ext uri="{FF2B5EF4-FFF2-40B4-BE49-F238E27FC236}">
                <a16:creationId xmlns:a16="http://schemas.microsoft.com/office/drawing/2014/main" xmlns="" id="{935B39DF-42D6-482D-9B63-23CBA84789A2}"/>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
        <p:nvSpPr>
          <p:cNvPr id="18" name="文本框 17">
            <a:extLst>
              <a:ext uri="{FF2B5EF4-FFF2-40B4-BE49-F238E27FC236}">
                <a16:creationId xmlns:a16="http://schemas.microsoft.com/office/drawing/2014/main" xmlns="" id="{977A3A86-E98A-46E4-8D55-F23D1F7A2A04}"/>
              </a:ext>
            </a:extLst>
          </p:cNvPr>
          <p:cNvSpPr txBox="1"/>
          <p:nvPr/>
        </p:nvSpPr>
        <p:spPr>
          <a:xfrm>
            <a:off x="0" y="993248"/>
            <a:ext cx="9144000" cy="923330"/>
          </a:xfrm>
          <a:prstGeom prst="rect">
            <a:avLst/>
          </a:prstGeom>
          <a:solidFill>
            <a:schemeClr val="accent3">
              <a:lumMod val="60000"/>
              <a:lumOff val="40000"/>
            </a:schemeClr>
          </a:solidFill>
        </p:spPr>
        <p:txBody>
          <a:bodyPr wrap="square">
            <a:spAutoFit/>
          </a:bodyPr>
          <a:lstStyle/>
          <a:p>
            <a:pPr>
              <a:lnSpc>
                <a:spcPct val="150000"/>
              </a:lnSpc>
            </a:pPr>
            <a:r>
              <a:rPr lang="en-US" altLang="zh-CN" sz="18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Outcome 3.1: </a:t>
            </a:r>
            <a:r>
              <a:rPr lang="zh-CN" altLang="en-US" sz="1800" dirty="0">
                <a:effectLst/>
                <a:latin typeface="黑体" panose="02010609060101010101" pitchFamily="49" charset="-122"/>
                <a:ea typeface="黑体" panose="02010609060101010101" pitchFamily="49" charset="-122"/>
                <a:cs typeface="Times New Roman" panose="02020603050405020304" pitchFamily="18" charset="0"/>
              </a:rPr>
              <a:t>退化湿地恢复与重建</a:t>
            </a:r>
            <a:r>
              <a:rPr lang="zh-CN" altLang="zh-CN" sz="1800" dirty="0">
                <a:effectLst/>
                <a:latin typeface="黑体" panose="02010609060101010101" pitchFamily="49" charset="-122"/>
                <a:ea typeface="黑体" panose="02010609060101010101" pitchFamily="49" charset="-122"/>
                <a:cs typeface="Times New Roman" panose="02020603050405020304" pitchFamily="18" charset="0"/>
              </a:rPr>
              <a:t>，利用基线灌溉基础设施改善生物多样性保护</a:t>
            </a:r>
            <a:r>
              <a:rPr lang="en-US" altLang="zh-CN" sz="18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dirty="0">
                <a:effectLst/>
                <a:latin typeface="黑体" panose="02010609060101010101" pitchFamily="49" charset="-122"/>
                <a:ea typeface="黑体" panose="02010609060101010101" pitchFamily="49" charset="-122"/>
                <a:cs typeface="Times New Roman" panose="02020603050405020304" pitchFamily="18" charset="0"/>
              </a:rPr>
              <a:t>通过监控系统进行水流管理</a:t>
            </a:r>
            <a:endParaRPr lang="en-US" altLang="zh-CN" sz="1800" dirty="0">
              <a:effectLst/>
              <a:latin typeface="黑体" panose="02010609060101010101" pitchFamily="49" charset="-122"/>
              <a:ea typeface="黑体" panose="02010609060101010101" pitchFamily="49" charset="-122"/>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图片 1" descr="大岗泡 现有水量"/>
          <p:cNvPicPr>
            <a:picLocks noChangeAspect="1" noChangeArrowheads="1"/>
          </p:cNvPicPr>
          <p:nvPr/>
        </p:nvPicPr>
        <p:blipFill>
          <a:blip r:embed="rId3"/>
          <a:srcRect/>
          <a:stretch>
            <a:fillRect/>
          </a:stretch>
        </p:blipFill>
        <p:spPr bwMode="auto">
          <a:xfrm>
            <a:off x="1142976" y="1872621"/>
            <a:ext cx="2714644" cy="3380500"/>
          </a:xfrm>
          <a:prstGeom prst="rect">
            <a:avLst/>
          </a:prstGeom>
          <a:noFill/>
        </p:spPr>
      </p:pic>
      <p:pic>
        <p:nvPicPr>
          <p:cNvPr id="27649" name="图片 2" descr="大岗泡蓄水量"/>
          <p:cNvPicPr>
            <a:picLocks noChangeAspect="1" noChangeArrowheads="1"/>
          </p:cNvPicPr>
          <p:nvPr/>
        </p:nvPicPr>
        <p:blipFill>
          <a:blip r:embed="rId4" cstate="print"/>
          <a:srcRect/>
          <a:stretch>
            <a:fillRect/>
          </a:stretch>
        </p:blipFill>
        <p:spPr bwMode="auto">
          <a:xfrm>
            <a:off x="5214942" y="1872621"/>
            <a:ext cx="2738439" cy="3410132"/>
          </a:xfrm>
          <a:prstGeom prst="rect">
            <a:avLst/>
          </a:prstGeom>
          <a:noFill/>
        </p:spPr>
      </p:pic>
      <p:sp>
        <p:nvSpPr>
          <p:cNvPr id="27652" name="Rectangle 4"/>
          <p:cNvSpPr>
            <a:spLocks noChangeArrowheads="1"/>
          </p:cNvSpPr>
          <p:nvPr/>
        </p:nvSpPr>
        <p:spPr bwMode="auto">
          <a:xfrm>
            <a:off x="5214942" y="5229200"/>
            <a:ext cx="2738439"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ctr" defTabSz="914400" rtl="0" eaLnBrk="1" fontAlgn="base" latinLnBrk="0" hangingPunct="1">
              <a:lnSpc>
                <a:spcPct val="100000"/>
              </a:lnSpc>
              <a:spcBef>
                <a:spcPct val="0"/>
              </a:spcBef>
              <a:spcAft>
                <a:spcPct val="0"/>
              </a:spcAft>
              <a:buClrTx/>
              <a:buSzTx/>
              <a:buFontTx/>
              <a:buNone/>
              <a:tabLst/>
            </a:pPr>
            <a:r>
              <a:rPr kumimoji="0" lang="zh-CN" altLang="en-US" sz="12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宋体" pitchFamily="2" charset="-122"/>
              </a:rPr>
              <a:t>大岗子泡蓄水最大范围</a:t>
            </a:r>
            <a:endParaRPr kumimoji="0" lang="zh-CN" altLang="en-US" sz="18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宋体" pitchFamily="2" charset="-122"/>
            </a:endParaRPr>
          </a:p>
        </p:txBody>
      </p:sp>
      <p:sp>
        <p:nvSpPr>
          <p:cNvPr id="27653" name="Rectangle 5"/>
          <p:cNvSpPr>
            <a:spLocks noChangeArrowheads="1"/>
          </p:cNvSpPr>
          <p:nvPr/>
        </p:nvSpPr>
        <p:spPr bwMode="auto">
          <a:xfrm flipH="1">
            <a:off x="330288" y="5596803"/>
            <a:ext cx="850112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l"/>
              <a:tabLst/>
            </a:pP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据测算，</a:t>
            </a:r>
            <a:r>
              <a:rPr lang="zh-CN" altLang="en-US" sz="2000" dirty="0">
                <a:latin typeface="黑体" pitchFamily="49" charset="-122"/>
                <a:ea typeface="黑体" pitchFamily="49" charset="-122"/>
                <a:cs typeface="宋体" pitchFamily="2" charset="-122"/>
              </a:rPr>
              <a:t>大</a:t>
            </a:r>
            <a:r>
              <a:rPr kumimoji="0" 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岗子泡现有湖水量约</a:t>
            </a:r>
            <a:r>
              <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157</a:t>
            </a: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万</a:t>
            </a:r>
            <a:r>
              <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m</a:t>
            </a:r>
            <a:r>
              <a:rPr kumimoji="0" lang="en-US" altLang="zh-CN" sz="2000" b="0" i="0" u="none" strike="noStrike" cap="none" normalizeH="0" baseline="30000" dirty="0">
                <a:ln>
                  <a:noFill/>
                </a:ln>
                <a:solidFill>
                  <a:schemeClr val="tx1"/>
                </a:solidFill>
                <a:effectLst/>
                <a:latin typeface="黑体" pitchFamily="49" charset="-122"/>
                <a:ea typeface="黑体" pitchFamily="49" charset="-122"/>
                <a:cs typeface="宋体" pitchFamily="2" charset="-122"/>
              </a:rPr>
              <a:t>3</a:t>
            </a: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，需要对大岗子泡进行生态补水。</a:t>
            </a:r>
            <a:endPar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endParaRPr>
          </a:p>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l"/>
              <a:tabLst/>
            </a:pP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据调查，大岗子泡</a:t>
            </a:r>
            <a:r>
              <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2020</a:t>
            </a: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年春季补水承包人已支付水费</a:t>
            </a:r>
            <a:r>
              <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30.00</a:t>
            </a: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万元。</a:t>
            </a:r>
            <a:endPar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endParaRPr>
          </a:p>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l"/>
              <a:tabLst/>
            </a:pPr>
            <a:r>
              <a:rPr lang="zh-CN" altLang="en-US" sz="2000" dirty="0">
                <a:latin typeface="黑体" pitchFamily="49" charset="-122"/>
                <a:ea typeface="黑体" pitchFamily="49" charset="-122"/>
                <a:cs typeface="宋体" pitchFamily="2" charset="-122"/>
              </a:rPr>
              <a:t>通过补水以及雨季到来，缺水状况得到有效缓解。</a:t>
            </a:r>
            <a:endPar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endParaRPr>
          </a:p>
        </p:txBody>
      </p:sp>
      <p:sp>
        <p:nvSpPr>
          <p:cNvPr id="11" name="矩形 10"/>
          <p:cNvSpPr/>
          <p:nvPr/>
        </p:nvSpPr>
        <p:spPr>
          <a:xfrm>
            <a:off x="1142976" y="5229200"/>
            <a:ext cx="2714644" cy="276999"/>
          </a:xfrm>
          <a:prstGeom prst="rect">
            <a:avLst/>
          </a:prstGeom>
        </p:spPr>
        <p:txBody>
          <a:bodyPr wrap="square">
            <a:spAutoFit/>
          </a:bodyPr>
          <a:lstStyle/>
          <a:p>
            <a:pPr algn="ctr"/>
            <a:r>
              <a:rPr lang="en-US" altLang="zh-CN" sz="1200" dirty="0">
                <a:solidFill>
                  <a:prstClr val="black"/>
                </a:solidFill>
                <a:latin typeface="黑体" panose="02010609060101010101" pitchFamily="49" charset="-122"/>
                <a:ea typeface="黑体" panose="02010609060101010101" pitchFamily="49" charset="-122"/>
                <a:cs typeface="宋体" pitchFamily="2" charset="-122"/>
              </a:rPr>
              <a:t> 2020</a:t>
            </a:r>
            <a:r>
              <a:rPr lang="zh-CN" altLang="en-US" sz="1200" dirty="0">
                <a:solidFill>
                  <a:prstClr val="black"/>
                </a:solidFill>
                <a:latin typeface="黑体" panose="02010609060101010101" pitchFamily="49" charset="-122"/>
                <a:ea typeface="黑体" panose="02010609060101010101" pitchFamily="49" charset="-122"/>
                <a:cs typeface="宋体" pitchFamily="2" charset="-122"/>
              </a:rPr>
              <a:t>年</a:t>
            </a:r>
            <a:r>
              <a:rPr lang="en-US" altLang="zh-CN" sz="1200" dirty="0">
                <a:solidFill>
                  <a:prstClr val="black"/>
                </a:solidFill>
                <a:latin typeface="黑体" panose="02010609060101010101" pitchFamily="49" charset="-122"/>
                <a:ea typeface="黑体" panose="02010609060101010101" pitchFamily="49" charset="-122"/>
                <a:cs typeface="宋体" pitchFamily="2" charset="-122"/>
              </a:rPr>
              <a:t>4</a:t>
            </a:r>
            <a:r>
              <a:rPr lang="zh-CN" altLang="en-US" sz="1200" dirty="0">
                <a:solidFill>
                  <a:prstClr val="black"/>
                </a:solidFill>
                <a:latin typeface="黑体" panose="02010609060101010101" pitchFamily="49" charset="-122"/>
                <a:ea typeface="黑体" panose="02010609060101010101" pitchFamily="49" charset="-122"/>
                <a:cs typeface="宋体" pitchFamily="2" charset="-122"/>
              </a:rPr>
              <a:t>月大岗子泡目前湖面范围 </a:t>
            </a:r>
            <a:endParaRPr lang="zh-CN" altLang="en-US" dirty="0">
              <a:latin typeface="黑体" panose="02010609060101010101" pitchFamily="49" charset="-122"/>
              <a:ea typeface="黑体" panose="02010609060101010101" pitchFamily="49" charset="-122"/>
            </a:endParaRPr>
          </a:p>
        </p:txBody>
      </p:sp>
      <p:sp>
        <p:nvSpPr>
          <p:cNvPr id="2" name="矩形 1">
            <a:extLst>
              <a:ext uri="{FF2B5EF4-FFF2-40B4-BE49-F238E27FC236}">
                <a16:creationId xmlns:a16="http://schemas.microsoft.com/office/drawing/2014/main" xmlns="" id="{00D872F0-02DC-4620-A7CF-05FF8B1E7D1C}"/>
              </a:ext>
            </a:extLst>
          </p:cNvPr>
          <p:cNvSpPr/>
          <p:nvPr/>
        </p:nvSpPr>
        <p:spPr>
          <a:xfrm>
            <a:off x="357158" y="1142984"/>
            <a:ext cx="8501122" cy="400110"/>
          </a:xfrm>
          <a:prstGeom prst="rect">
            <a:avLst/>
          </a:prstGeom>
          <a:solidFill>
            <a:srgbClr val="FFC000"/>
          </a:solidFill>
        </p:spPr>
        <p:txBody>
          <a:bodyPr wrap="square">
            <a:spAutoFit/>
          </a:bodyPr>
          <a:lstStyle/>
          <a:p>
            <a:pPr algn="ctr"/>
            <a:r>
              <a:rPr lang="zh-CN" altLang="en-US" sz="2000" dirty="0">
                <a:latin typeface="黑体" pitchFamily="49" charset="-122"/>
                <a:ea typeface="黑体" pitchFamily="49" charset="-122"/>
              </a:rPr>
              <a:t>大岗子泡</a:t>
            </a:r>
            <a:r>
              <a:rPr lang="zh-CN" altLang="en-US" sz="2000" dirty="0" smtClean="0">
                <a:latin typeface="黑体" pitchFamily="49" charset="-122"/>
                <a:ea typeface="黑体" pitchFamily="49" charset="-122"/>
              </a:rPr>
              <a:t>湿地生态需水（</a:t>
            </a:r>
            <a:r>
              <a:rPr lang="en-US" altLang="zh-CN" sz="2000" dirty="0" smtClean="0">
                <a:latin typeface="黑体" pitchFamily="49" charset="-122"/>
                <a:ea typeface="黑体" pitchFamily="49" charset="-122"/>
              </a:rPr>
              <a:t> </a:t>
            </a:r>
            <a:r>
              <a:rPr lang="en-US" altLang="zh-CN" sz="2000" dirty="0">
                <a:latin typeface="黑体" pitchFamily="49" charset="-122"/>
                <a:ea typeface="黑体" pitchFamily="49" charset="-122"/>
              </a:rPr>
              <a:t>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3" name="文本框 2">
            <a:extLst>
              <a:ext uri="{FF2B5EF4-FFF2-40B4-BE49-F238E27FC236}">
                <a16:creationId xmlns:a16="http://schemas.microsoft.com/office/drawing/2014/main" xmlns="" id="{2657E3BC-144A-482B-AB86-9B2A8AEF56B8}"/>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5" name="文本框 4">
            <a:extLst>
              <a:ext uri="{FF2B5EF4-FFF2-40B4-BE49-F238E27FC236}">
                <a16:creationId xmlns:a16="http://schemas.microsoft.com/office/drawing/2014/main" xmlns="" id="{B8D7AD2B-FBF9-4CF1-9491-679BDDD6C2E5}"/>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transition advTm="13451"/>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图片 3" descr="小西米泡 现有水量"/>
          <p:cNvPicPr>
            <a:picLocks noChangeAspect="1" noChangeArrowheads="1"/>
          </p:cNvPicPr>
          <p:nvPr/>
        </p:nvPicPr>
        <p:blipFill>
          <a:blip r:embed="rId2"/>
          <a:srcRect/>
          <a:stretch>
            <a:fillRect/>
          </a:stretch>
        </p:blipFill>
        <p:spPr bwMode="auto">
          <a:xfrm>
            <a:off x="1168216" y="1895212"/>
            <a:ext cx="2681114" cy="3520859"/>
          </a:xfrm>
          <a:prstGeom prst="rect">
            <a:avLst/>
          </a:prstGeom>
          <a:noFill/>
        </p:spPr>
      </p:pic>
      <p:pic>
        <p:nvPicPr>
          <p:cNvPr id="34817" name="图片 4" descr="小西米泡 最大蓄水量"/>
          <p:cNvPicPr>
            <a:picLocks noChangeAspect="1" noChangeArrowheads="1"/>
          </p:cNvPicPr>
          <p:nvPr/>
        </p:nvPicPr>
        <p:blipFill>
          <a:blip r:embed="rId3"/>
          <a:srcRect/>
          <a:stretch>
            <a:fillRect/>
          </a:stretch>
        </p:blipFill>
        <p:spPr bwMode="auto">
          <a:xfrm>
            <a:off x="5257921" y="1980495"/>
            <a:ext cx="2608675" cy="3435576"/>
          </a:xfrm>
          <a:prstGeom prst="rect">
            <a:avLst/>
          </a:prstGeom>
          <a:noFill/>
        </p:spPr>
      </p:pic>
      <p:sp>
        <p:nvSpPr>
          <p:cNvPr id="6" name="矩形 5"/>
          <p:cNvSpPr/>
          <p:nvPr/>
        </p:nvSpPr>
        <p:spPr>
          <a:xfrm>
            <a:off x="1547371" y="5502453"/>
            <a:ext cx="1800493" cy="276999"/>
          </a:xfrm>
          <a:prstGeom prst="rect">
            <a:avLst/>
          </a:prstGeom>
        </p:spPr>
        <p:txBody>
          <a:bodyPr wrap="none">
            <a:spAutoFit/>
          </a:bodyPr>
          <a:lstStyle/>
          <a:p>
            <a:pPr algn="ctr"/>
            <a:r>
              <a:rPr lang="zh-CN" altLang="en-US" sz="1200" dirty="0">
                <a:solidFill>
                  <a:prstClr val="black"/>
                </a:solidFill>
                <a:latin typeface="黑体" panose="02010609060101010101" pitchFamily="49" charset="-122"/>
                <a:ea typeface="黑体" panose="02010609060101010101" pitchFamily="49" charset="-122"/>
                <a:cs typeface="宋体" pitchFamily="2" charset="-122"/>
              </a:rPr>
              <a:t>小西米泡目前湖面范围 </a:t>
            </a:r>
            <a:endParaRPr lang="zh-CN" altLang="en-US" dirty="0">
              <a:latin typeface="黑体" panose="02010609060101010101" pitchFamily="49" charset="-122"/>
              <a:ea typeface="黑体" panose="02010609060101010101" pitchFamily="49" charset="-122"/>
            </a:endParaRPr>
          </a:p>
        </p:txBody>
      </p:sp>
      <p:sp>
        <p:nvSpPr>
          <p:cNvPr id="7" name="矩形 6"/>
          <p:cNvSpPr/>
          <p:nvPr/>
        </p:nvSpPr>
        <p:spPr>
          <a:xfrm>
            <a:off x="5392349" y="5502454"/>
            <a:ext cx="2286000" cy="276999"/>
          </a:xfrm>
          <a:prstGeom prst="rect">
            <a:avLst/>
          </a:prstGeom>
        </p:spPr>
        <p:txBody>
          <a:bodyPr>
            <a:spAutoFit/>
          </a:bodyPr>
          <a:lstStyle/>
          <a:p>
            <a:pPr algn="ctr"/>
            <a:r>
              <a:rPr lang="zh-CN" altLang="en-US" sz="1200" dirty="0">
                <a:solidFill>
                  <a:prstClr val="black"/>
                </a:solidFill>
                <a:latin typeface="黑体" panose="02010609060101010101" pitchFamily="49" charset="-122"/>
                <a:ea typeface="黑体" panose="02010609060101010101" pitchFamily="49" charset="-122"/>
                <a:cs typeface="宋体" pitchFamily="2" charset="-122"/>
              </a:rPr>
              <a:t>小西米泡蓄水最大范围</a:t>
            </a:r>
            <a:endParaRPr lang="zh-CN" altLang="en-US" dirty="0">
              <a:latin typeface="黑体" panose="02010609060101010101" pitchFamily="49" charset="-122"/>
              <a:ea typeface="黑体" panose="02010609060101010101" pitchFamily="49" charset="-122"/>
            </a:endParaRPr>
          </a:p>
        </p:txBody>
      </p:sp>
      <p:sp>
        <p:nvSpPr>
          <p:cNvPr id="34821" name="Rectangle 5"/>
          <p:cNvSpPr>
            <a:spLocks noChangeArrowheads="1"/>
          </p:cNvSpPr>
          <p:nvPr/>
        </p:nvSpPr>
        <p:spPr bwMode="auto">
          <a:xfrm>
            <a:off x="642910" y="5889466"/>
            <a:ext cx="764386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据测算，调查期间（春季）</a:t>
            </a:r>
            <a:r>
              <a:rPr kumimoji="0" 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小西米泡湖水量约</a:t>
            </a:r>
            <a:r>
              <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399</a:t>
            </a: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万</a:t>
            </a:r>
            <a:r>
              <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m</a:t>
            </a:r>
            <a:r>
              <a:rPr kumimoji="0" lang="en-US" altLang="zh-CN" sz="2000" b="0" i="0" u="none" strike="noStrike" cap="none" normalizeH="0" baseline="30000" dirty="0">
                <a:ln>
                  <a:noFill/>
                </a:ln>
                <a:solidFill>
                  <a:schemeClr val="tx1"/>
                </a:solidFill>
                <a:effectLst/>
                <a:latin typeface="黑体" pitchFamily="49" charset="-122"/>
                <a:ea typeface="黑体" pitchFamily="49" charset="-122"/>
                <a:cs typeface="宋体" pitchFamily="2" charset="-122"/>
              </a:rPr>
              <a:t>3</a:t>
            </a:r>
            <a:r>
              <a:rPr kumimoji="0" lang="zh-CN" altLang="en-US" sz="2000" b="0" i="0" u="none" strike="noStrike" cap="none" normalizeH="0" baseline="0" dirty="0">
                <a:ln>
                  <a:noFill/>
                </a:ln>
                <a:solidFill>
                  <a:schemeClr val="tx1"/>
                </a:solidFill>
                <a:effectLst/>
                <a:latin typeface="黑体" pitchFamily="49" charset="-122"/>
                <a:ea typeface="黑体" pitchFamily="49" charset="-122"/>
                <a:cs typeface="宋体" pitchFamily="2" charset="-122"/>
              </a:rPr>
              <a:t>，需要对小西米泡进行生态补水。</a:t>
            </a:r>
            <a:endParaRPr kumimoji="0" lang="en-US" altLang="zh-CN" sz="2000" b="0" i="0" u="none" strike="noStrike" cap="none" normalizeH="0" baseline="0" dirty="0">
              <a:ln>
                <a:noFill/>
              </a:ln>
              <a:solidFill>
                <a:schemeClr val="tx1"/>
              </a:solidFill>
              <a:effectLst/>
              <a:latin typeface="黑体" pitchFamily="49" charset="-122"/>
              <a:ea typeface="黑体" pitchFamily="49" charset="-122"/>
              <a:cs typeface="宋体" pitchFamily="2" charset="-122"/>
            </a:endParaRPr>
          </a:p>
        </p:txBody>
      </p:sp>
      <p:sp>
        <p:nvSpPr>
          <p:cNvPr id="2" name="矩形 1">
            <a:extLst>
              <a:ext uri="{FF2B5EF4-FFF2-40B4-BE49-F238E27FC236}">
                <a16:creationId xmlns:a16="http://schemas.microsoft.com/office/drawing/2014/main" xmlns="" id="{EAA05802-D254-4FE3-B820-C28830C34321}"/>
              </a:ext>
            </a:extLst>
          </p:cNvPr>
          <p:cNvSpPr/>
          <p:nvPr/>
        </p:nvSpPr>
        <p:spPr>
          <a:xfrm>
            <a:off x="357158" y="1142984"/>
            <a:ext cx="8501122" cy="400110"/>
          </a:xfrm>
          <a:prstGeom prst="rect">
            <a:avLst/>
          </a:prstGeom>
          <a:solidFill>
            <a:srgbClr val="92D050"/>
          </a:solidFill>
        </p:spPr>
        <p:txBody>
          <a:bodyPr wrap="square">
            <a:spAutoFit/>
          </a:bodyPr>
          <a:lstStyle/>
          <a:p>
            <a:pPr algn="ctr"/>
            <a:r>
              <a:rPr lang="zh-CN" altLang="en-US" sz="2000" dirty="0">
                <a:latin typeface="黑体" pitchFamily="49" charset="-122"/>
                <a:ea typeface="黑体" pitchFamily="49" charset="-122"/>
              </a:rPr>
              <a:t>小西米泡</a:t>
            </a:r>
            <a:r>
              <a:rPr lang="zh-CN" altLang="en-US" sz="2000" dirty="0" smtClean="0">
                <a:latin typeface="黑体" pitchFamily="49" charset="-122"/>
                <a:ea typeface="黑体" pitchFamily="49" charset="-122"/>
              </a:rPr>
              <a:t>湿地生态</a:t>
            </a:r>
            <a:r>
              <a:rPr lang="zh-CN" altLang="en-US" sz="2000" dirty="0">
                <a:latin typeface="黑体" pitchFamily="49" charset="-122"/>
                <a:ea typeface="黑体" pitchFamily="49" charset="-122"/>
              </a:rPr>
              <a:t>需水（</a:t>
            </a:r>
            <a:r>
              <a:rPr lang="en-US" altLang="zh-CN" sz="2000" dirty="0" smtClean="0">
                <a:latin typeface="黑体" pitchFamily="49" charset="-122"/>
                <a:ea typeface="黑体" pitchFamily="49" charset="-122"/>
              </a:rPr>
              <a:t> </a:t>
            </a:r>
            <a:r>
              <a:rPr lang="en-US" altLang="zh-CN" sz="2000" dirty="0">
                <a:latin typeface="黑体" pitchFamily="49" charset="-122"/>
                <a:ea typeface="黑体" pitchFamily="49" charset="-122"/>
              </a:rPr>
              <a:t>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9" name="文本框 8">
            <a:extLst>
              <a:ext uri="{FF2B5EF4-FFF2-40B4-BE49-F238E27FC236}">
                <a16:creationId xmlns:a16="http://schemas.microsoft.com/office/drawing/2014/main" xmlns="" id="{2657E3BC-144A-482B-AB86-9B2A8AEF56B8}"/>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0" name="文本框 9">
            <a:extLst>
              <a:ext uri="{FF2B5EF4-FFF2-40B4-BE49-F238E27FC236}">
                <a16:creationId xmlns:a16="http://schemas.microsoft.com/office/drawing/2014/main" xmlns="" id="{B8D7AD2B-FBF9-4CF1-9491-679BDDD6C2E5}"/>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2B29188D-87A1-4E76-B80D-8DB822235457}"/>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6" name="文本框 5">
            <a:extLst>
              <a:ext uri="{FF2B5EF4-FFF2-40B4-BE49-F238E27FC236}">
                <a16:creationId xmlns:a16="http://schemas.microsoft.com/office/drawing/2014/main" xmlns="" id="{EC37D774-9637-4DAC-8FB0-9D2362A8DE83}"/>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pic>
        <p:nvPicPr>
          <p:cNvPr id="5" name="Picture 3"/>
          <p:cNvPicPr>
            <a:picLocks noChangeAspect="1" noChangeArrowheads="1"/>
          </p:cNvPicPr>
          <p:nvPr/>
        </p:nvPicPr>
        <p:blipFill>
          <a:blip r:embed="rId2"/>
          <a:srcRect r="56301"/>
          <a:stretch>
            <a:fillRect/>
          </a:stretch>
        </p:blipFill>
        <p:spPr bwMode="auto">
          <a:xfrm>
            <a:off x="827584" y="3527611"/>
            <a:ext cx="2448272" cy="3141749"/>
          </a:xfrm>
          <a:prstGeom prst="rect">
            <a:avLst/>
          </a:prstGeom>
          <a:noFill/>
          <a:ln w="9525">
            <a:solidFill>
              <a:schemeClr val="tx1"/>
            </a:solidFill>
            <a:miter lim="800000"/>
            <a:headEnd/>
            <a:tailEnd/>
          </a:ln>
          <a:effectLst/>
        </p:spPr>
      </p:pic>
      <p:pic>
        <p:nvPicPr>
          <p:cNvPr id="7" name="Picture 7"/>
          <p:cNvPicPr>
            <a:picLocks noChangeAspect="1" noChangeArrowheads="1"/>
          </p:cNvPicPr>
          <p:nvPr/>
        </p:nvPicPr>
        <p:blipFill>
          <a:blip r:embed="rId3"/>
          <a:srcRect/>
          <a:stretch>
            <a:fillRect/>
          </a:stretch>
        </p:blipFill>
        <p:spPr bwMode="auto">
          <a:xfrm>
            <a:off x="3419872" y="4314868"/>
            <a:ext cx="5328592" cy="2341478"/>
          </a:xfrm>
          <a:prstGeom prst="rect">
            <a:avLst/>
          </a:prstGeom>
          <a:noFill/>
          <a:ln w="9525">
            <a:noFill/>
            <a:miter lim="800000"/>
            <a:headEnd/>
            <a:tailEnd/>
          </a:ln>
          <a:effectLst/>
        </p:spPr>
      </p:pic>
      <p:sp>
        <p:nvSpPr>
          <p:cNvPr id="8" name="文本框 7"/>
          <p:cNvSpPr txBox="1"/>
          <p:nvPr/>
        </p:nvSpPr>
        <p:spPr>
          <a:xfrm>
            <a:off x="0" y="1009627"/>
            <a:ext cx="9144000" cy="707886"/>
          </a:xfrm>
          <a:prstGeom prst="rect">
            <a:avLst/>
          </a:prstGeom>
          <a:solidFill>
            <a:schemeClr val="bg2">
              <a:lumMod val="90000"/>
            </a:schemeClr>
          </a:solidFill>
        </p:spPr>
        <p:txBody>
          <a:bodyPr wrap="square" rtlCol="0">
            <a:spAutoFit/>
          </a:bodyPr>
          <a:lstStyle/>
          <a:p>
            <a:r>
              <a:rPr lang="en-US" altLang="zh-CN" sz="2000" dirty="0">
                <a:solidFill>
                  <a:srgbClr val="C00000"/>
                </a:solidFill>
                <a:latin typeface="黑体" panose="02010609060101010101" pitchFamily="49" charset="-122"/>
                <a:ea typeface="黑体" panose="02010609060101010101" pitchFamily="49" charset="-122"/>
              </a:rPr>
              <a:t>Outcome 3.2: </a:t>
            </a:r>
            <a:r>
              <a:rPr lang="zh-CN" altLang="en-US" sz="2000" dirty="0">
                <a:latin typeface="黑体" panose="02010609060101010101" pitchFamily="49" charset="-122"/>
                <a:ea typeface="黑体" panose="02010609060101010101" pitchFamily="49" charset="-122"/>
              </a:rPr>
              <a:t>建立综合监测系统</a:t>
            </a:r>
            <a:r>
              <a:rPr lang="zh-CN" altLang="en-US" sz="2000" dirty="0" smtClean="0">
                <a:latin typeface="黑体" panose="02010609060101010101" pitchFamily="49" charset="-122"/>
                <a:ea typeface="黑体" panose="02010609060101010101" pitchFamily="49" charset="-122"/>
              </a:rPr>
              <a:t>，监测</a:t>
            </a:r>
            <a:r>
              <a:rPr lang="zh-CN" altLang="en-US" sz="2000" dirty="0">
                <a:latin typeface="黑体" panose="02010609060101010101" pitchFamily="49" charset="-122"/>
                <a:ea typeface="黑体" panose="02010609060101010101" pitchFamily="49" charset="-122"/>
              </a:rPr>
              <a:t>盐度、污染物水平、水量和生物多样性的发展</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早期预警系统，在整个项目中调整水管理和耕作方式</a:t>
            </a:r>
            <a:r>
              <a:rPr lang="en-US" altLang="zh-CN" sz="2000" dirty="0">
                <a:latin typeface="黑体" panose="02010609060101010101" pitchFamily="49" charset="-122"/>
                <a:ea typeface="黑体" panose="02010609060101010101" pitchFamily="49" charset="-122"/>
              </a:rPr>
              <a:t>)</a:t>
            </a:r>
            <a:endParaRPr lang="zh-CN" altLang="en-US" sz="2000" dirty="0">
              <a:latin typeface="黑体" panose="02010609060101010101" pitchFamily="49" charset="-122"/>
              <a:ea typeface="黑体" panose="02010609060101010101" pitchFamily="49" charset="-122"/>
            </a:endParaRPr>
          </a:p>
        </p:txBody>
      </p:sp>
      <p:sp>
        <p:nvSpPr>
          <p:cNvPr id="2" name="文本框 1"/>
          <p:cNvSpPr txBox="1"/>
          <p:nvPr/>
        </p:nvSpPr>
        <p:spPr>
          <a:xfrm>
            <a:off x="251520" y="1916832"/>
            <a:ext cx="8640960" cy="1477328"/>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zh-CN" altLang="en-US" sz="2000" dirty="0" smtClean="0">
                <a:latin typeface="黑体" panose="02010609060101010101" pitchFamily="49" charset="-122"/>
                <a:ea typeface="黑体" panose="02010609060101010101" pitchFamily="49" charset="-122"/>
              </a:rPr>
              <a:t>编制了</a:t>
            </a:r>
            <a:r>
              <a:rPr lang="en-US" altLang="zh-CN" sz="2000" dirty="0" smtClean="0">
                <a:latin typeface="黑体" panose="02010609060101010101" pitchFamily="49" charset="-122"/>
                <a:ea typeface="黑体" panose="02010609060101010101" pitchFamily="49" charset="-122"/>
              </a:rPr>
              <a:t>《</a:t>
            </a:r>
            <a:r>
              <a:rPr lang="zh-CN" altLang="en-US" sz="2000" dirty="0" smtClean="0">
                <a:latin typeface="黑体" panose="02010609060101010101" pitchFamily="49" charset="-122"/>
                <a:ea typeface="黑体" panose="02010609060101010101" pitchFamily="49" charset="-122"/>
              </a:rPr>
              <a:t>湿地生态监测手册</a:t>
            </a:r>
            <a:r>
              <a:rPr lang="en-US" altLang="zh-CN" sz="2000" dirty="0" smtClean="0">
                <a:latin typeface="黑体" panose="02010609060101010101" pitchFamily="49" charset="-122"/>
                <a:ea typeface="黑体" panose="02010609060101010101" pitchFamily="49" charset="-122"/>
              </a:rPr>
              <a:t>》</a:t>
            </a:r>
            <a:r>
              <a:rPr lang="zh-CN" altLang="en-US" sz="2000" dirty="0" smtClean="0">
                <a:latin typeface="黑体" panose="02010609060101010101" pitchFamily="49" charset="-122"/>
                <a:ea typeface="黑体" panose="02010609060101010101" pitchFamily="49" charset="-122"/>
              </a:rPr>
              <a:t>，并在项目区开展监测，并对</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湿地生态监测手册</a:t>
            </a:r>
            <a:r>
              <a:rPr lang="en-US" altLang="zh-CN" sz="2000" dirty="0" smtClean="0">
                <a:latin typeface="黑体" panose="02010609060101010101" pitchFamily="49" charset="-122"/>
                <a:ea typeface="黑体" panose="02010609060101010101" pitchFamily="49" charset="-122"/>
              </a:rPr>
              <a:t>》</a:t>
            </a:r>
            <a:r>
              <a:rPr lang="zh-CN" altLang="en-US" sz="2000" dirty="0" smtClean="0">
                <a:latin typeface="黑体" panose="02010609060101010101" pitchFamily="49" charset="-122"/>
                <a:ea typeface="黑体" panose="02010609060101010101" pitchFamily="49" charset="-122"/>
              </a:rPr>
              <a:t>适用性进行评估，进一步完善</a:t>
            </a:r>
            <a:r>
              <a:rPr lang="zh-CN" altLang="en-US" dirty="0" smtClean="0">
                <a:latin typeface="黑体" panose="02010609060101010101" pitchFamily="49" charset="-122"/>
                <a:ea typeface="黑体" panose="02010609060101010101" pitchFamily="49" charset="-122"/>
              </a:rPr>
              <a:t>。</a:t>
            </a:r>
            <a:endParaRPr lang="en-US" altLang="zh-CN" dirty="0" smtClean="0">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l"/>
            </a:pPr>
            <a:r>
              <a:rPr lang="zh-CN" altLang="en-US" sz="2000" dirty="0">
                <a:latin typeface="黑体" panose="02010609060101010101" pitchFamily="49" charset="-122"/>
                <a:ea typeface="黑体" panose="02010609060101010101" pitchFamily="49" charset="-122"/>
              </a:rPr>
              <a:t>正在</a:t>
            </a:r>
            <a:r>
              <a:rPr lang="zh-CN" altLang="en-US" sz="2000" dirty="0">
                <a:latin typeface="黑体" panose="02010609060101010101" pitchFamily="49" charset="-122"/>
                <a:ea typeface="黑体" panose="02010609060101010101" pitchFamily="49" charset="-122"/>
              </a:rPr>
              <a:t>对数据测试、整理、统计、分析。</a:t>
            </a:r>
            <a:endParaRPr lang="zh-CN" altLang="en-US" sz="20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840874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2">
            <a:extLst>
              <a:ext uri="{FF2B5EF4-FFF2-40B4-BE49-F238E27FC236}">
                <a16:creationId xmlns="" xmlns:a16="http://schemas.microsoft.com/office/drawing/2014/main" id="{0E97E60E-DD71-4FFD-940E-0A137517B3ED}"/>
              </a:ext>
            </a:extLst>
          </p:cNvPr>
          <p:cNvSpPr txBox="1">
            <a:spLocks noChangeArrowheads="1"/>
          </p:cNvSpPr>
          <p:nvPr/>
        </p:nvSpPr>
        <p:spPr bwMode="auto">
          <a:xfrm>
            <a:off x="323528" y="1340768"/>
            <a:ext cx="2492990" cy="400110"/>
          </a:xfrm>
          <a:prstGeom prst="rect">
            <a:avLst/>
          </a:prstGeom>
          <a:noFill/>
          <a:ln w="9525">
            <a:noFill/>
            <a:miter lim="800000"/>
            <a:headEnd/>
            <a:tailEnd/>
          </a:ln>
        </p:spPr>
        <p:txBody>
          <a:bodyPr wrap="none">
            <a:spAutoFit/>
          </a:bodyPr>
          <a:lstStyle/>
          <a:p>
            <a:pPr eaLnBrk="1" hangingPunct="1">
              <a:buFont typeface="Arial" pitchFamily="34" charset="0"/>
              <a:buNone/>
            </a:pPr>
            <a:r>
              <a:rPr lang="zh-CN" altLang="en-US" sz="2000" dirty="0" smtClean="0">
                <a:latin typeface="黑体" panose="02010609060101010101" pitchFamily="49" charset="-122"/>
                <a:ea typeface="黑体" panose="02010609060101010101" pitchFamily="49" charset="-122"/>
              </a:rPr>
              <a:t>制定了鸟类</a:t>
            </a:r>
            <a:r>
              <a:rPr lang="zh-CN" altLang="en-US" sz="2000" dirty="0">
                <a:latin typeface="黑体" panose="02010609060101010101" pitchFamily="49" charset="-122"/>
                <a:ea typeface="黑体" panose="02010609060101010101" pitchFamily="49" charset="-122"/>
              </a:rPr>
              <a:t>监测计划</a:t>
            </a:r>
            <a:endParaRPr lang="en-US" altLang="zh-CN" sz="2000" dirty="0">
              <a:latin typeface="黑体" panose="02010609060101010101" pitchFamily="49" charset="-122"/>
              <a:ea typeface="黑体" panose="02010609060101010101" pitchFamily="49" charset="-122"/>
            </a:endParaRPr>
          </a:p>
        </p:txBody>
      </p:sp>
      <p:sp>
        <p:nvSpPr>
          <p:cNvPr id="4" name="文本框 3">
            <a:extLst>
              <a:ext uri="{FF2B5EF4-FFF2-40B4-BE49-F238E27FC236}">
                <a16:creationId xmlns="" xmlns:a16="http://schemas.microsoft.com/office/drawing/2014/main" id="{489E4E77-AC3A-4C60-BCB8-5A116D0A28F1}"/>
              </a:ext>
            </a:extLst>
          </p:cNvPr>
          <p:cNvSpPr txBox="1"/>
          <p:nvPr/>
        </p:nvSpPr>
        <p:spPr>
          <a:xfrm>
            <a:off x="323528" y="1916832"/>
            <a:ext cx="8424936"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根据</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湿地、农田及其周围植被、草甸</a:t>
            </a:r>
            <a:r>
              <a:rPr lang="zh-CN" altLang="en-US" kern="100" dirty="0">
                <a:latin typeface="黑体" panose="02010609060101010101" pitchFamily="49" charset="-122"/>
                <a:ea typeface="黑体" panose="02010609060101010101" pitchFamily="49" charset="-122"/>
                <a:cs typeface="Times New Roman" panose="02020603050405020304" pitchFamily="18" charset="0"/>
              </a:rPr>
              <a:t>等栖息生境类型不同</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，制定了各项目区的</a:t>
            </a:r>
            <a:r>
              <a:rPr lang="zh-CN" altLang="en-US" kern="100" dirty="0">
                <a:latin typeface="黑体" panose="02010609060101010101" pitchFamily="49" charset="-122"/>
                <a:ea typeface="黑体" panose="02010609060101010101" pitchFamily="49" charset="-122"/>
                <a:cs typeface="Times New Roman" panose="02020603050405020304" pitchFamily="18" charset="0"/>
              </a:rPr>
              <a:t>鸟类监测</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计划</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，对区域鸟类多样性进行调查</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endParaRPr lang="en-US" altLang="zh-CN" kern="100" dirty="0" smtClean="0">
              <a:latin typeface="黑体" panose="02010609060101010101" pitchFamily="49" charset="-122"/>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在</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新庙</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泡</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牛心</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套</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保</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各</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设置</a:t>
            </a:r>
            <a:r>
              <a:rPr lang="en-US" altLang="zh-CN" kern="100" dirty="0">
                <a:latin typeface="黑体" panose="02010609060101010101" pitchFamily="49" charset="-122"/>
                <a:ea typeface="黑体" panose="02010609060101010101" pitchFamily="49" charset="-122"/>
                <a:cs typeface="Times New Roman" panose="02020603050405020304" pitchFamily="18" charset="0"/>
              </a:rPr>
              <a:t>6</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个</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调查</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点</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大</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岗子泡和小西米泡各</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设置</a:t>
            </a:r>
            <a:r>
              <a:rPr lang="en-US" altLang="zh-CN" kern="100" dirty="0">
                <a:latin typeface="黑体" panose="02010609060101010101" pitchFamily="49" charset="-122"/>
                <a:ea typeface="黑体" panose="02010609060101010101" pitchFamily="49" charset="-122"/>
                <a:cs typeface="Times New Roman" panose="02020603050405020304" pitchFamily="18" charset="0"/>
              </a:rPr>
              <a:t>2</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个</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调查</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点</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endParaRPr lang="en-US" altLang="zh-CN" kern="100" dirty="0" smtClean="0">
              <a:latin typeface="黑体" panose="02010609060101010101" pitchFamily="49" charset="-122"/>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同时采用</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样</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线</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调查法</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在</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新庙</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泡</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牛心</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套</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保</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各</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设置</a:t>
            </a:r>
            <a:r>
              <a:rPr lang="en-US" altLang="zh-CN" kern="100" dirty="0">
                <a:latin typeface="黑体" panose="02010609060101010101" pitchFamily="49" charset="-122"/>
                <a:ea typeface="黑体" panose="02010609060101010101" pitchFamily="49" charset="-122"/>
                <a:cs typeface="Times New Roman" panose="02020603050405020304" pitchFamily="18" charset="0"/>
              </a:rPr>
              <a:t>4</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条调查样</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线</a:t>
            </a:r>
            <a:r>
              <a:rPr lang="zh-CN" altLang="en-US" kern="100" dirty="0" smtClean="0">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大</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岗子泡和小西米泡各设置</a:t>
            </a:r>
            <a:r>
              <a:rPr lang="en-US" altLang="zh-CN" kern="100" dirty="0">
                <a:latin typeface="黑体" panose="02010609060101010101" pitchFamily="49" charset="-122"/>
                <a:ea typeface="黑体" panose="02010609060101010101" pitchFamily="49" charset="-122"/>
                <a:cs typeface="Times New Roman" panose="02020603050405020304" pitchFamily="18" charset="0"/>
              </a:rPr>
              <a:t>1</a:t>
            </a:r>
            <a:r>
              <a:rPr lang="zh-CN" altLang="zh-CN" kern="100" dirty="0">
                <a:latin typeface="黑体" panose="02010609060101010101" pitchFamily="49" charset="-122"/>
                <a:ea typeface="黑体" panose="02010609060101010101" pitchFamily="49" charset="-122"/>
                <a:cs typeface="Times New Roman" panose="02020603050405020304" pitchFamily="18" charset="0"/>
              </a:rPr>
              <a:t>条调查样</a:t>
            </a:r>
            <a:r>
              <a:rPr lang="zh-CN" altLang="zh-CN" kern="100" dirty="0" smtClean="0">
                <a:latin typeface="黑体" panose="02010609060101010101" pitchFamily="49" charset="-122"/>
                <a:ea typeface="黑体" panose="02010609060101010101" pitchFamily="49" charset="-122"/>
                <a:cs typeface="Times New Roman" panose="02020603050405020304" pitchFamily="18" charset="0"/>
              </a:rPr>
              <a:t>线。</a:t>
            </a:r>
            <a:endParaRPr lang="zh-CN" altLang="zh-CN" dirty="0">
              <a:latin typeface="黑体" panose="02010609060101010101" pitchFamily="49" charset="-122"/>
              <a:ea typeface="黑体" panose="02010609060101010101" pitchFamily="49" charset="-122"/>
              <a:cs typeface="Times New Roman" panose="02020603050405020304" pitchFamily="18" charset="0"/>
            </a:endParaRPr>
          </a:p>
          <a:p>
            <a:pPr>
              <a:lnSpc>
                <a:spcPct val="150000"/>
              </a:lnSpc>
            </a:pPr>
            <a:endParaRPr lang="zh-CN" altLang="en-US" dirty="0">
              <a:latin typeface="黑体" panose="02010609060101010101" pitchFamily="49" charset="-122"/>
              <a:ea typeface="黑体" panose="02010609060101010101" pitchFamily="49" charset="-122"/>
            </a:endParaRPr>
          </a:p>
        </p:txBody>
      </p:sp>
      <p:pic>
        <p:nvPicPr>
          <p:cNvPr id="6" name="图片 5">
            <a:extLst>
              <a:ext uri="{FF2B5EF4-FFF2-40B4-BE49-F238E27FC236}">
                <a16:creationId xmlns="" xmlns:a16="http://schemas.microsoft.com/office/drawing/2014/main" id="{F2FD216A-01F6-453B-B826-7CFD68BA7315}"/>
              </a:ext>
            </a:extLst>
          </p:cNvPr>
          <p:cNvPicPr/>
          <p:nvPr/>
        </p:nvPicPr>
        <p:blipFill>
          <a:blip r:embed="rId2" cstate="print"/>
          <a:srcRect/>
          <a:stretch>
            <a:fillRect/>
          </a:stretch>
        </p:blipFill>
        <p:spPr bwMode="auto">
          <a:xfrm>
            <a:off x="1619672" y="4110280"/>
            <a:ext cx="2596495" cy="255908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4308783" y="4110280"/>
            <a:ext cx="2351449" cy="2555055"/>
          </a:xfrm>
          <a:prstGeom prst="rect">
            <a:avLst/>
          </a:prstGeom>
          <a:noFill/>
          <a:ln w="9525">
            <a:noFill/>
            <a:miter lim="800000"/>
            <a:headEnd/>
            <a:tailEnd/>
          </a:ln>
        </p:spPr>
      </p:pic>
      <p:sp>
        <p:nvSpPr>
          <p:cNvPr id="8" name="文本框 7">
            <a:extLst>
              <a:ext uri="{FF2B5EF4-FFF2-40B4-BE49-F238E27FC236}">
                <a16:creationId xmlns:a16="http://schemas.microsoft.com/office/drawing/2014/main" xmlns="" id="{D4FE6D82-E661-41E0-AF9F-397ADA9F2DCA}"/>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9" name="文本框 8">
            <a:extLst>
              <a:ext uri="{FF2B5EF4-FFF2-40B4-BE49-F238E27FC236}">
                <a16:creationId xmlns:a16="http://schemas.microsoft.com/office/drawing/2014/main" xmlns="" id="{7D823AB1-3935-4694-BA73-3ED16BBEBB99}"/>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349305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srcRect/>
          <a:stretch>
            <a:fillRect/>
          </a:stretch>
        </p:blipFill>
        <p:spPr bwMode="auto">
          <a:xfrm>
            <a:off x="6228184" y="1065899"/>
            <a:ext cx="2757783" cy="2068338"/>
          </a:xfrm>
          <a:prstGeom prst="rect">
            <a:avLst/>
          </a:prstGeom>
          <a:noFill/>
          <a:ln w="9525">
            <a:noFill/>
            <a:miter lim="800000"/>
            <a:headEnd/>
            <a:tailEnd/>
          </a:ln>
          <a:effectLst/>
        </p:spPr>
      </p:pic>
      <p:sp>
        <p:nvSpPr>
          <p:cNvPr id="7" name="矩形 6"/>
          <p:cNvSpPr/>
          <p:nvPr/>
        </p:nvSpPr>
        <p:spPr>
          <a:xfrm>
            <a:off x="93692" y="1628800"/>
            <a:ext cx="5958035" cy="2862322"/>
          </a:xfrm>
          <a:prstGeom prst="rect">
            <a:avLst/>
          </a:prstGeom>
        </p:spPr>
        <p:txBody>
          <a:bodyPr wrap="square">
            <a:spAutoFit/>
          </a:bodyPr>
          <a:lstStyle/>
          <a:p>
            <a:pPr marL="285750" indent="-285750">
              <a:lnSpc>
                <a:spcPct val="150000"/>
              </a:lnSpc>
              <a:buFont typeface="Wingdings" panose="05000000000000000000" pitchFamily="2" charset="2"/>
              <a:buChar char="l"/>
            </a:pPr>
            <a:r>
              <a:rPr lang="en-US" altLang="zh-CN" sz="2000" dirty="0">
                <a:latin typeface="黑体" pitchFamily="49" charset="-122"/>
                <a:ea typeface="黑体" pitchFamily="49" charset="-122"/>
              </a:rPr>
              <a:t>2019</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12</a:t>
            </a:r>
            <a:r>
              <a:rPr lang="zh-CN" altLang="en-US" sz="2000" dirty="0">
                <a:latin typeface="黑体" pitchFamily="49" charset="-122"/>
                <a:ea typeface="黑体" pitchFamily="49" charset="-122"/>
              </a:rPr>
              <a:t>月末和今年</a:t>
            </a:r>
            <a:r>
              <a:rPr lang="en-US" altLang="zh-CN" sz="2000" dirty="0">
                <a:latin typeface="黑体" pitchFamily="49" charset="-122"/>
                <a:ea typeface="黑体" pitchFamily="49" charset="-122"/>
              </a:rPr>
              <a:t>5</a:t>
            </a:r>
            <a:r>
              <a:rPr lang="zh-CN" altLang="en-US" sz="2000" dirty="0">
                <a:latin typeface="黑体" pitchFamily="49" charset="-122"/>
                <a:ea typeface="黑体" pitchFamily="49" charset="-122"/>
              </a:rPr>
              <a:t>、</a:t>
            </a:r>
            <a:r>
              <a:rPr lang="en-US" altLang="zh-CN" sz="2000" dirty="0">
                <a:latin typeface="黑体" pitchFamily="49" charset="-122"/>
                <a:ea typeface="黑体" pitchFamily="49" charset="-122"/>
              </a:rPr>
              <a:t>6</a:t>
            </a:r>
            <a:r>
              <a:rPr lang="zh-CN" altLang="en-US" sz="2000" dirty="0">
                <a:latin typeface="黑体" pitchFamily="49" charset="-122"/>
                <a:ea typeface="黑体" pitchFamily="49" charset="-122"/>
              </a:rPr>
              <a:t>月对</a:t>
            </a:r>
            <a:r>
              <a:rPr lang="en-US" altLang="zh-CN" sz="2000" dirty="0">
                <a:latin typeface="黑体" pitchFamily="49" charset="-122"/>
                <a:ea typeface="黑体" pitchFamily="49" charset="-122"/>
              </a:rPr>
              <a:t>4</a:t>
            </a:r>
            <a:r>
              <a:rPr lang="zh-CN" altLang="en-US" sz="2000" dirty="0">
                <a:latin typeface="黑体" pitchFamily="49" charset="-122"/>
                <a:ea typeface="黑体" pitchFamily="49" charset="-122"/>
              </a:rPr>
              <a:t>个项目区进行了统一考察和环境要素监测。</a:t>
            </a:r>
            <a:endParaRPr lang="en-US" altLang="zh-CN" sz="2000" dirty="0">
              <a:latin typeface="黑体" pitchFamily="49" charset="-122"/>
              <a:ea typeface="黑体" pitchFamily="49" charset="-122"/>
            </a:endParaRPr>
          </a:p>
          <a:p>
            <a:pPr marL="285750" indent="-285750">
              <a:lnSpc>
                <a:spcPct val="150000"/>
              </a:lnSpc>
              <a:buFont typeface="Wingdings" panose="05000000000000000000" pitchFamily="2" charset="2"/>
              <a:buChar char="l"/>
            </a:pPr>
            <a:r>
              <a:rPr lang="zh-CN" altLang="en-US" sz="2000" dirty="0">
                <a:latin typeface="黑体" pitchFamily="49" charset="-122"/>
                <a:ea typeface="黑体" pitchFamily="49" charset="-122"/>
              </a:rPr>
              <a:t>各项目区分别进行了多次水文、植被野外取样和观测</a:t>
            </a:r>
            <a:endParaRPr lang="en-US" altLang="zh-CN" sz="2000" dirty="0">
              <a:latin typeface="黑体" pitchFamily="49" charset="-122"/>
              <a:ea typeface="黑体" pitchFamily="49" charset="-122"/>
            </a:endParaRPr>
          </a:p>
          <a:p>
            <a:pPr marL="285750" indent="-285750">
              <a:lnSpc>
                <a:spcPct val="150000"/>
              </a:lnSpc>
              <a:buFont typeface="Wingdings" panose="05000000000000000000" pitchFamily="2" charset="2"/>
              <a:buChar char="l"/>
            </a:pPr>
            <a:r>
              <a:rPr lang="en-US" altLang="zh-CN" sz="2000" dirty="0">
                <a:latin typeface="黑体" pitchFamily="49" charset="-122"/>
                <a:ea typeface="黑体" pitchFamily="49" charset="-122"/>
              </a:rPr>
              <a:t>2020</a:t>
            </a:r>
            <a:r>
              <a:rPr lang="zh-CN" altLang="en-US" sz="2000" dirty="0">
                <a:latin typeface="黑体" pitchFamily="49" charset="-122"/>
                <a:ea typeface="黑体" pitchFamily="49" charset="-122"/>
              </a:rPr>
              <a:t>年春季开展了</a:t>
            </a:r>
            <a:r>
              <a:rPr lang="en-US" altLang="zh-CN" sz="2000" dirty="0">
                <a:latin typeface="黑体" pitchFamily="49" charset="-122"/>
                <a:ea typeface="黑体" pitchFamily="49" charset="-122"/>
              </a:rPr>
              <a:t>4</a:t>
            </a:r>
            <a:r>
              <a:rPr lang="zh-CN" altLang="en-US" sz="2000" dirty="0">
                <a:latin typeface="黑体" pitchFamily="49" charset="-122"/>
                <a:ea typeface="黑体" pitchFamily="49" charset="-122"/>
              </a:rPr>
              <a:t>个项目区鸟类</a:t>
            </a:r>
            <a:r>
              <a:rPr lang="zh-CN" altLang="en-US" sz="2000" dirty="0" smtClean="0">
                <a:latin typeface="黑体" pitchFamily="49" charset="-122"/>
                <a:ea typeface="黑体" pitchFamily="49" charset="-122"/>
              </a:rPr>
              <a:t>调查，秋季调查正在进行。</a:t>
            </a:r>
            <a:endParaRPr lang="zh-CN" altLang="en-US" sz="2000" dirty="0"/>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817" y="5134518"/>
            <a:ext cx="2142465" cy="1606849"/>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0868" y="2989338"/>
            <a:ext cx="2792413" cy="2094308"/>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72824" y="5331357"/>
            <a:ext cx="2176997" cy="1393822"/>
          </a:xfrm>
          <a:prstGeom prst="rect">
            <a:avLst/>
          </a:prstGeom>
        </p:spPr>
      </p:pic>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1899" y="4581127"/>
            <a:ext cx="2801382" cy="2101037"/>
          </a:xfrm>
          <a:prstGeom prst="rect">
            <a:avLst/>
          </a:prstGeom>
        </p:spPr>
      </p:pic>
      <p:sp>
        <p:nvSpPr>
          <p:cNvPr id="2" name="文本框 1">
            <a:extLst>
              <a:ext uri="{FF2B5EF4-FFF2-40B4-BE49-F238E27FC236}">
                <a16:creationId xmlns:a16="http://schemas.microsoft.com/office/drawing/2014/main" xmlns="" id="{D4FE6D82-E661-41E0-AF9F-397ADA9F2DCA}"/>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5" name="文本框 14">
            <a:extLst>
              <a:ext uri="{FF2B5EF4-FFF2-40B4-BE49-F238E27FC236}">
                <a16:creationId xmlns:a16="http://schemas.microsoft.com/office/drawing/2014/main" xmlns="" id="{7D823AB1-3935-4694-BA73-3ED16BBEBB99}"/>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847730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cstate="print"/>
          <a:srcRect/>
          <a:stretch>
            <a:fillRect/>
          </a:stretch>
        </p:blipFill>
        <p:spPr bwMode="auto">
          <a:xfrm>
            <a:off x="4929190" y="4196982"/>
            <a:ext cx="3357554" cy="2518166"/>
          </a:xfrm>
          <a:prstGeom prst="rect">
            <a:avLst/>
          </a:prstGeom>
          <a:noFill/>
          <a:ln w="9525">
            <a:noFill/>
            <a:miter lim="800000"/>
            <a:headEnd/>
            <a:tailEnd/>
          </a:ln>
          <a:effectLst/>
        </p:spPr>
      </p:pic>
      <p:pic>
        <p:nvPicPr>
          <p:cNvPr id="35842" name="Picture 2"/>
          <p:cNvPicPr>
            <a:picLocks noChangeAspect="1" noChangeArrowheads="1"/>
          </p:cNvPicPr>
          <p:nvPr/>
        </p:nvPicPr>
        <p:blipFill>
          <a:blip r:embed="rId3" cstate="print"/>
          <a:srcRect/>
          <a:stretch>
            <a:fillRect/>
          </a:stretch>
        </p:blipFill>
        <p:spPr bwMode="auto">
          <a:xfrm>
            <a:off x="785786" y="4196958"/>
            <a:ext cx="3357586" cy="2518190"/>
          </a:xfrm>
          <a:prstGeom prst="rect">
            <a:avLst/>
          </a:prstGeom>
          <a:noFill/>
          <a:ln w="9525">
            <a:noFill/>
            <a:miter lim="800000"/>
            <a:headEnd/>
            <a:tailEnd/>
          </a:ln>
          <a:effectLst/>
        </p:spPr>
      </p:pic>
      <p:pic>
        <p:nvPicPr>
          <p:cNvPr id="35844" name="Picture 4"/>
          <p:cNvPicPr>
            <a:picLocks noChangeAspect="1" noChangeArrowheads="1"/>
          </p:cNvPicPr>
          <p:nvPr/>
        </p:nvPicPr>
        <p:blipFill>
          <a:blip r:embed="rId4" cstate="print"/>
          <a:srcRect/>
          <a:stretch>
            <a:fillRect/>
          </a:stretch>
        </p:blipFill>
        <p:spPr bwMode="auto">
          <a:xfrm>
            <a:off x="71406" y="1857364"/>
            <a:ext cx="2786018" cy="2286016"/>
          </a:xfrm>
          <a:prstGeom prst="rect">
            <a:avLst/>
          </a:prstGeom>
          <a:noFill/>
          <a:ln w="9525">
            <a:noFill/>
            <a:miter lim="800000"/>
            <a:headEnd/>
            <a:tailEnd/>
          </a:ln>
          <a:effectLst/>
        </p:spPr>
      </p:pic>
      <p:pic>
        <p:nvPicPr>
          <p:cNvPr id="35845" name="Picture 5"/>
          <p:cNvPicPr>
            <a:picLocks noChangeAspect="1" noChangeArrowheads="1"/>
          </p:cNvPicPr>
          <p:nvPr/>
        </p:nvPicPr>
        <p:blipFill>
          <a:blip r:embed="rId5" cstate="print"/>
          <a:srcRect/>
          <a:stretch>
            <a:fillRect/>
          </a:stretch>
        </p:blipFill>
        <p:spPr bwMode="auto">
          <a:xfrm>
            <a:off x="2857488" y="1857364"/>
            <a:ext cx="3048021" cy="2286016"/>
          </a:xfrm>
          <a:prstGeom prst="rect">
            <a:avLst/>
          </a:prstGeom>
          <a:noFill/>
          <a:ln w="9525">
            <a:noFill/>
            <a:miter lim="800000"/>
            <a:headEnd/>
            <a:tailEnd/>
          </a:ln>
          <a:effectLst/>
        </p:spPr>
      </p:pic>
      <p:pic>
        <p:nvPicPr>
          <p:cNvPr id="35846" name="Picture 6"/>
          <p:cNvPicPr>
            <a:picLocks noChangeAspect="1" noChangeArrowheads="1"/>
          </p:cNvPicPr>
          <p:nvPr/>
        </p:nvPicPr>
        <p:blipFill>
          <a:blip r:embed="rId6" cstate="print"/>
          <a:srcRect/>
          <a:stretch>
            <a:fillRect/>
          </a:stretch>
        </p:blipFill>
        <p:spPr bwMode="auto">
          <a:xfrm>
            <a:off x="5929322" y="1857363"/>
            <a:ext cx="3143271" cy="2286017"/>
          </a:xfrm>
          <a:prstGeom prst="rect">
            <a:avLst/>
          </a:prstGeom>
          <a:noFill/>
          <a:ln w="9525">
            <a:noFill/>
            <a:miter lim="800000"/>
            <a:headEnd/>
            <a:tailEnd/>
          </a:ln>
          <a:effectLst/>
        </p:spPr>
      </p:pic>
      <p:sp>
        <p:nvSpPr>
          <p:cNvPr id="3" name="矩形 2">
            <a:extLst>
              <a:ext uri="{FF2B5EF4-FFF2-40B4-BE49-F238E27FC236}">
                <a16:creationId xmlns:a16="http://schemas.microsoft.com/office/drawing/2014/main" xmlns="" id="{6289E89B-2ACB-415C-8ACB-87C74A314571}"/>
              </a:ext>
            </a:extLst>
          </p:cNvPr>
          <p:cNvSpPr/>
          <p:nvPr/>
        </p:nvSpPr>
        <p:spPr>
          <a:xfrm>
            <a:off x="357158" y="1142984"/>
            <a:ext cx="8501122" cy="400110"/>
          </a:xfrm>
          <a:prstGeom prst="rect">
            <a:avLst/>
          </a:prstGeom>
          <a:solidFill>
            <a:srgbClr val="FFC000"/>
          </a:solidFill>
        </p:spPr>
        <p:txBody>
          <a:bodyPr wrap="square">
            <a:spAutoFit/>
          </a:bodyPr>
          <a:lstStyle/>
          <a:p>
            <a:pPr algn="ctr"/>
            <a:r>
              <a:rPr lang="zh-CN" altLang="en-US" sz="2000" dirty="0">
                <a:latin typeface="黑体" pitchFamily="49" charset="-122"/>
                <a:ea typeface="黑体" pitchFamily="49" charset="-122"/>
              </a:rPr>
              <a:t>大岗子泡湿地水文、土壤、植被及生物多样性监测（</a:t>
            </a:r>
            <a:r>
              <a:rPr lang="en-US" altLang="zh-CN" sz="2000" dirty="0">
                <a:latin typeface="黑体" pitchFamily="49" charset="-122"/>
                <a:ea typeface="黑体" pitchFamily="49" charset="-122"/>
              </a:rPr>
              <a:t> 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4" name="文本框 3">
            <a:extLst>
              <a:ext uri="{FF2B5EF4-FFF2-40B4-BE49-F238E27FC236}">
                <a16:creationId xmlns:a16="http://schemas.microsoft.com/office/drawing/2014/main" xmlns="" id="{B944F511-E434-47FE-B7AF-386574D408DD}"/>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5" name="文本框 4">
            <a:extLst>
              <a:ext uri="{FF2B5EF4-FFF2-40B4-BE49-F238E27FC236}">
                <a16:creationId xmlns:a16="http://schemas.microsoft.com/office/drawing/2014/main" xmlns="" id="{D13433CB-D703-42DA-9669-0E5B06842C4E}"/>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stretch>
            <a:fillRect/>
          </a:stretch>
        </p:blipFill>
        <p:spPr>
          <a:xfrm>
            <a:off x="3995936" y="1484784"/>
            <a:ext cx="4620894" cy="2302832"/>
          </a:xfrm>
          <a:prstGeom prst="rect">
            <a:avLst/>
          </a:prstGeom>
        </p:spPr>
      </p:pic>
      <p:sp>
        <p:nvSpPr>
          <p:cNvPr id="8" name="文本框 7"/>
          <p:cNvSpPr txBox="1"/>
          <p:nvPr/>
        </p:nvSpPr>
        <p:spPr>
          <a:xfrm>
            <a:off x="251520" y="1873528"/>
            <a:ext cx="4243202" cy="646331"/>
          </a:xfrm>
          <a:prstGeom prst="rect">
            <a:avLst/>
          </a:prstGeom>
          <a:noFill/>
        </p:spPr>
        <p:txBody>
          <a:bodyPr wrap="square" rtlCol="0">
            <a:spAutoFit/>
          </a:bodyPr>
          <a:lstStyle/>
          <a:p>
            <a:r>
              <a:rPr lang="zh-CN" altLang="en-US" dirty="0">
                <a:latin typeface="黑体" panose="02010609060101010101" pitchFamily="49" charset="-122"/>
                <a:ea typeface="黑体" panose="02010609060101010101" pitchFamily="49" charset="-122"/>
              </a:rPr>
              <a:t>湿地恢复：新庙泡、大岗泡、小西米泡、牛心套保</a:t>
            </a:r>
          </a:p>
        </p:txBody>
      </p:sp>
      <p:sp>
        <p:nvSpPr>
          <p:cNvPr id="9" name="文本框 8"/>
          <p:cNvSpPr txBox="1"/>
          <p:nvPr/>
        </p:nvSpPr>
        <p:spPr>
          <a:xfrm>
            <a:off x="281383" y="4654877"/>
            <a:ext cx="3934311" cy="646331"/>
          </a:xfrm>
          <a:prstGeom prst="rect">
            <a:avLst/>
          </a:prstGeom>
          <a:noFill/>
        </p:spPr>
        <p:txBody>
          <a:bodyPr wrap="square" rtlCol="0">
            <a:spAutoFit/>
          </a:bodyPr>
          <a:lstStyle/>
          <a:p>
            <a:r>
              <a:rPr lang="zh-CN" altLang="en-US" dirty="0">
                <a:latin typeface="黑体" panose="02010609060101010101" pitchFamily="49" charset="-122"/>
                <a:ea typeface="黑体" panose="02010609060101010101" pitchFamily="49" charset="-122"/>
              </a:rPr>
              <a:t>盐碱地改良、生态农业与草地恢复：北显米业、深井子牧场和牛心套保</a:t>
            </a:r>
          </a:p>
        </p:txBody>
      </p:sp>
      <p:sp>
        <p:nvSpPr>
          <p:cNvPr id="10" name="文本框 9"/>
          <p:cNvSpPr txBox="1"/>
          <p:nvPr/>
        </p:nvSpPr>
        <p:spPr>
          <a:xfrm>
            <a:off x="281383" y="6093296"/>
            <a:ext cx="3096344" cy="369332"/>
          </a:xfrm>
          <a:prstGeom prst="rect">
            <a:avLst/>
          </a:prstGeom>
          <a:noFill/>
        </p:spPr>
        <p:txBody>
          <a:bodyPr wrap="square" rtlCol="0">
            <a:spAutoFit/>
          </a:bodyPr>
          <a:lstStyle/>
          <a:p>
            <a:r>
              <a:rPr lang="zh-CN" altLang="en-US" dirty="0">
                <a:latin typeface="黑体" panose="02010609060101010101" pitchFamily="49" charset="-122"/>
                <a:ea typeface="黑体" panose="02010609060101010101" pitchFamily="49" charset="-122"/>
              </a:rPr>
              <a:t>建立模型及验证：牛心套保</a:t>
            </a:r>
          </a:p>
        </p:txBody>
      </p:sp>
      <p:pic>
        <p:nvPicPr>
          <p:cNvPr id="12" name="图片 11"/>
          <p:cNvPicPr>
            <a:picLocks noChangeAspect="1"/>
          </p:cNvPicPr>
          <p:nvPr/>
        </p:nvPicPr>
        <p:blipFill>
          <a:blip r:embed="rId4"/>
          <a:stretch>
            <a:fillRect/>
          </a:stretch>
        </p:blipFill>
        <p:spPr>
          <a:xfrm>
            <a:off x="4419855" y="4077072"/>
            <a:ext cx="3773055" cy="2448272"/>
          </a:xfrm>
          <a:prstGeom prst="rect">
            <a:avLst/>
          </a:prstGeom>
        </p:spPr>
      </p:pic>
    </p:spTree>
    <p:extLst>
      <p:ext uri="{BB962C8B-B14F-4D97-AF65-F5344CB8AC3E}">
        <p14:creationId xmlns:p14="http://schemas.microsoft.com/office/powerpoint/2010/main" val="3841716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8208063"/>
              </p:ext>
            </p:extLst>
          </p:nvPr>
        </p:nvGraphicFramePr>
        <p:xfrm>
          <a:off x="714348" y="4701774"/>
          <a:ext cx="7786742" cy="1845003"/>
        </p:xfrm>
        <a:graphic>
          <a:graphicData uri="http://schemas.openxmlformats.org/drawingml/2006/table">
            <a:tbl>
              <a:tblPr/>
              <a:tblGrid>
                <a:gridCol w="650265">
                  <a:extLst>
                    <a:ext uri="{9D8B030D-6E8A-4147-A177-3AD203B41FA5}">
                      <a16:colId xmlns:a16="http://schemas.microsoft.com/office/drawing/2014/main" xmlns="" val="20000"/>
                    </a:ext>
                  </a:extLst>
                </a:gridCol>
                <a:gridCol w="1032936">
                  <a:extLst>
                    <a:ext uri="{9D8B030D-6E8A-4147-A177-3AD203B41FA5}">
                      <a16:colId xmlns:a16="http://schemas.microsoft.com/office/drawing/2014/main" xmlns="" val="20001"/>
                    </a:ext>
                  </a:extLst>
                </a:gridCol>
                <a:gridCol w="1003709">
                  <a:extLst>
                    <a:ext uri="{9D8B030D-6E8A-4147-A177-3AD203B41FA5}">
                      <a16:colId xmlns:a16="http://schemas.microsoft.com/office/drawing/2014/main" xmlns="" val="20002"/>
                    </a:ext>
                  </a:extLst>
                </a:gridCol>
                <a:gridCol w="1121525">
                  <a:extLst>
                    <a:ext uri="{9D8B030D-6E8A-4147-A177-3AD203B41FA5}">
                      <a16:colId xmlns:a16="http://schemas.microsoft.com/office/drawing/2014/main" xmlns="" val="20003"/>
                    </a:ext>
                  </a:extLst>
                </a:gridCol>
                <a:gridCol w="1003709">
                  <a:extLst>
                    <a:ext uri="{9D8B030D-6E8A-4147-A177-3AD203B41FA5}">
                      <a16:colId xmlns:a16="http://schemas.microsoft.com/office/drawing/2014/main" xmlns="" val="20004"/>
                    </a:ext>
                  </a:extLst>
                </a:gridCol>
                <a:gridCol w="728808">
                  <a:extLst>
                    <a:ext uri="{9D8B030D-6E8A-4147-A177-3AD203B41FA5}">
                      <a16:colId xmlns:a16="http://schemas.microsoft.com/office/drawing/2014/main" xmlns="" val="20005"/>
                    </a:ext>
                  </a:extLst>
                </a:gridCol>
                <a:gridCol w="954392">
                  <a:extLst>
                    <a:ext uri="{9D8B030D-6E8A-4147-A177-3AD203B41FA5}">
                      <a16:colId xmlns:a16="http://schemas.microsoft.com/office/drawing/2014/main" xmlns="" val="20006"/>
                    </a:ext>
                  </a:extLst>
                </a:gridCol>
                <a:gridCol w="393630">
                  <a:extLst>
                    <a:ext uri="{9D8B030D-6E8A-4147-A177-3AD203B41FA5}">
                      <a16:colId xmlns:a16="http://schemas.microsoft.com/office/drawing/2014/main" xmlns="" val="20007"/>
                    </a:ext>
                  </a:extLst>
                </a:gridCol>
                <a:gridCol w="897768">
                  <a:extLst>
                    <a:ext uri="{9D8B030D-6E8A-4147-A177-3AD203B41FA5}">
                      <a16:colId xmlns:a16="http://schemas.microsoft.com/office/drawing/2014/main" xmlns="" val="20008"/>
                    </a:ext>
                  </a:extLst>
                </a:gridCol>
              </a:tblGrid>
              <a:tr h="709893">
                <a:tc>
                  <a:txBody>
                    <a:bodyPr/>
                    <a:lstStyle/>
                    <a:p>
                      <a:pPr algn="ctr" fontAlgn="ctr">
                        <a:spcAft>
                          <a:spcPts val="0"/>
                        </a:spcAft>
                      </a:pPr>
                      <a:r>
                        <a:rPr lang="zh-CN" sz="1600" kern="0" dirty="0">
                          <a:solidFill>
                            <a:srgbClr val="000000"/>
                          </a:solidFill>
                          <a:latin typeface="Times New Roman"/>
                          <a:ea typeface="宋体"/>
                          <a:cs typeface="Times New Roman"/>
                        </a:rPr>
                        <a:t>位置</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zh-CN" sz="1600" kern="0">
                          <a:solidFill>
                            <a:srgbClr val="000000"/>
                          </a:solidFill>
                          <a:latin typeface="Times New Roman"/>
                          <a:ea typeface="宋体"/>
                          <a:cs typeface="Times New Roman"/>
                        </a:rPr>
                        <a:t>水深（</a:t>
                      </a:r>
                      <a:r>
                        <a:rPr lang="en-US" sz="1600" b="1" u="none" strike="noStrike" kern="100">
                          <a:solidFill>
                            <a:srgbClr val="000000"/>
                          </a:solidFill>
                          <a:latin typeface="Times New Roman"/>
                          <a:ea typeface="等线"/>
                          <a:cs typeface="Times New Roman"/>
                        </a:rPr>
                        <a:t>cm</a:t>
                      </a:r>
                      <a:r>
                        <a:rPr lang="zh-CN" sz="1600" kern="0">
                          <a:solidFill>
                            <a:srgbClr val="000000"/>
                          </a:solidFill>
                          <a:latin typeface="Times New Roman"/>
                          <a:ea typeface="宋体"/>
                          <a:cs typeface="Times New Roman"/>
                        </a:rPr>
                        <a:t>）</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zh-CN" sz="1600" kern="0">
                          <a:solidFill>
                            <a:srgbClr val="000000"/>
                          </a:solidFill>
                          <a:latin typeface="Times New Roman"/>
                          <a:ea typeface="宋体"/>
                          <a:cs typeface="Times New Roman"/>
                        </a:rPr>
                        <a:t>水温（</a:t>
                      </a:r>
                      <a:r>
                        <a:rPr lang="en-US" sz="1600" b="1" u="none" strike="noStrike" kern="100">
                          <a:solidFill>
                            <a:srgbClr val="000000"/>
                          </a:solidFill>
                          <a:latin typeface="Times New Roman"/>
                          <a:ea typeface="等线"/>
                          <a:cs typeface="Times New Roman"/>
                        </a:rPr>
                        <a:t>°C</a:t>
                      </a:r>
                      <a:r>
                        <a:rPr lang="zh-CN" sz="1600" kern="0">
                          <a:solidFill>
                            <a:srgbClr val="000000"/>
                          </a:solidFill>
                          <a:latin typeface="Times New Roman"/>
                          <a:ea typeface="宋体"/>
                          <a:cs typeface="Times New Roman"/>
                        </a:rPr>
                        <a:t>）</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Cond (μs/cm)</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TDS (mg/L)</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Sal (ppt)</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dirty="0" err="1">
                          <a:solidFill>
                            <a:srgbClr val="000000"/>
                          </a:solidFill>
                          <a:latin typeface="Times New Roman"/>
                          <a:ea typeface="等线"/>
                          <a:cs typeface="Times New Roman"/>
                        </a:rPr>
                        <a:t>ODO</a:t>
                      </a:r>
                      <a:r>
                        <a:rPr lang="en-US" sz="1600" kern="0" dirty="0">
                          <a:solidFill>
                            <a:srgbClr val="000000"/>
                          </a:solidFill>
                          <a:latin typeface="Times New Roman"/>
                          <a:ea typeface="等线"/>
                          <a:cs typeface="Times New Roman"/>
                        </a:rPr>
                        <a:t> (mg/L)</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dirty="0">
                          <a:solidFill>
                            <a:srgbClr val="000000"/>
                          </a:solidFill>
                          <a:latin typeface="Times New Roman"/>
                          <a:ea typeface="等线"/>
                          <a:cs typeface="Times New Roman"/>
                        </a:rPr>
                        <a:t>pH</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ORP (mV)</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00"/>
                  </a:ext>
                </a:extLst>
              </a:tr>
              <a:tr h="378370">
                <a:tc>
                  <a:txBody>
                    <a:bodyPr/>
                    <a:lstStyle/>
                    <a:p>
                      <a:pPr algn="ctr" fontAlgn="ctr">
                        <a:spcAft>
                          <a:spcPts val="0"/>
                        </a:spcAft>
                      </a:pPr>
                      <a:r>
                        <a:rPr lang="zh-CN" sz="1600" kern="0">
                          <a:solidFill>
                            <a:srgbClr val="000000"/>
                          </a:solidFill>
                          <a:latin typeface="Times New Roman"/>
                          <a:ea typeface="宋体"/>
                          <a:cs typeface="Times New Roman"/>
                        </a:rPr>
                        <a:t>样点</a:t>
                      </a:r>
                      <a:r>
                        <a:rPr lang="en-US" sz="1600" u="none" strike="noStrike" kern="100">
                          <a:solidFill>
                            <a:srgbClr val="000000"/>
                          </a:solidFill>
                          <a:latin typeface="Times New Roman"/>
                          <a:ea typeface="宋体"/>
                          <a:cs typeface="Times New Roman"/>
                        </a:rPr>
                        <a:t>1</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4.00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27.983</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1369.7</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dirty="0">
                          <a:solidFill>
                            <a:srgbClr val="000000"/>
                          </a:solidFill>
                          <a:latin typeface="Times New Roman"/>
                          <a:ea typeface="等线"/>
                          <a:cs typeface="Times New Roman"/>
                        </a:rPr>
                        <a:t>8418</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6.60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14.92</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dirty="0">
                          <a:solidFill>
                            <a:srgbClr val="000000"/>
                          </a:solidFill>
                          <a:latin typeface="Times New Roman"/>
                          <a:ea typeface="等线"/>
                          <a:cs typeface="Times New Roman"/>
                        </a:rPr>
                        <a:t>9.61</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19.3</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01"/>
                  </a:ext>
                </a:extLst>
              </a:tr>
              <a:tr h="378370">
                <a:tc>
                  <a:txBody>
                    <a:bodyPr/>
                    <a:lstStyle/>
                    <a:p>
                      <a:pPr algn="ctr" fontAlgn="ctr">
                        <a:spcAft>
                          <a:spcPts val="0"/>
                        </a:spcAft>
                      </a:pPr>
                      <a:r>
                        <a:rPr lang="zh-CN" sz="1600" kern="0">
                          <a:solidFill>
                            <a:srgbClr val="000000"/>
                          </a:solidFill>
                          <a:latin typeface="Times New Roman"/>
                          <a:ea typeface="宋体"/>
                          <a:cs typeface="Times New Roman"/>
                        </a:rPr>
                        <a:t>样点</a:t>
                      </a:r>
                      <a:r>
                        <a:rPr lang="en-US" sz="1600" kern="0">
                          <a:solidFill>
                            <a:srgbClr val="000000"/>
                          </a:solidFill>
                          <a:latin typeface="Times New Roman"/>
                          <a:ea typeface="宋体"/>
                          <a:cs typeface="Times New Roman"/>
                        </a:rPr>
                        <a:t>2</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5.00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30.898</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13069.0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7635</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6.64</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7.16</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9.40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25.9</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02"/>
                  </a:ext>
                </a:extLst>
              </a:tr>
              <a:tr h="378370">
                <a:tc>
                  <a:txBody>
                    <a:bodyPr/>
                    <a:lstStyle/>
                    <a:p>
                      <a:pPr algn="ctr" fontAlgn="ctr">
                        <a:spcAft>
                          <a:spcPts val="0"/>
                        </a:spcAft>
                      </a:pPr>
                      <a:r>
                        <a:rPr lang="zh-CN" sz="1600" kern="0">
                          <a:solidFill>
                            <a:srgbClr val="000000"/>
                          </a:solidFill>
                          <a:latin typeface="Times New Roman"/>
                          <a:ea typeface="宋体"/>
                          <a:cs typeface="Times New Roman"/>
                        </a:rPr>
                        <a:t>样点</a:t>
                      </a:r>
                      <a:r>
                        <a:rPr lang="en-US" sz="1600" kern="0">
                          <a:solidFill>
                            <a:srgbClr val="000000"/>
                          </a:solidFill>
                          <a:latin typeface="Times New Roman"/>
                          <a:ea typeface="宋体"/>
                          <a:cs typeface="Times New Roman"/>
                        </a:rPr>
                        <a:t>3</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1.00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33.801</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13183.3</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7336</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6.33</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7.97</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9.42</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dirty="0">
                          <a:solidFill>
                            <a:srgbClr val="000000"/>
                          </a:solidFill>
                          <a:latin typeface="Times New Roman"/>
                          <a:ea typeface="等线"/>
                          <a:cs typeface="Times New Roman"/>
                        </a:rPr>
                        <a:t>-12.5</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03"/>
                  </a:ext>
                </a:extLst>
              </a:tr>
            </a:tbl>
          </a:graphicData>
        </a:graphic>
      </p:graphicFrame>
      <p:sp>
        <p:nvSpPr>
          <p:cNvPr id="4" name="矩形 3"/>
          <p:cNvSpPr/>
          <p:nvPr/>
        </p:nvSpPr>
        <p:spPr>
          <a:xfrm>
            <a:off x="2714612" y="4273146"/>
            <a:ext cx="4105294" cy="276999"/>
          </a:xfrm>
          <a:prstGeom prst="rect">
            <a:avLst/>
          </a:prstGeom>
        </p:spPr>
        <p:txBody>
          <a:bodyPr wrap="square">
            <a:spAutoFit/>
          </a:bodyPr>
          <a:lstStyle/>
          <a:p>
            <a:pPr lvl="0" indent="306388" fontAlgn="base">
              <a:spcBef>
                <a:spcPct val="0"/>
              </a:spcBef>
              <a:spcAft>
                <a:spcPct val="0"/>
              </a:spcAft>
            </a:pPr>
            <a:r>
              <a:rPr lang="zh-CN" altLang="en-US" sz="1200" b="1" dirty="0">
                <a:solidFill>
                  <a:prstClr val="black"/>
                </a:solidFill>
                <a:latin typeface="Calibri" pitchFamily="34" charset="0"/>
                <a:ea typeface="宋体" pitchFamily="2" charset="-122"/>
                <a:cs typeface="宋体" pitchFamily="2" charset="-122"/>
              </a:rPr>
              <a:t>大岗泡各样点水深及水质情况</a:t>
            </a:r>
            <a:endParaRPr lang="zh-CN" altLang="en-US" sz="600" dirty="0">
              <a:solidFill>
                <a:prstClr val="black"/>
              </a:solidFill>
              <a:latin typeface="Arial" pitchFamily="34" charset="0"/>
              <a:ea typeface="宋体" pitchFamily="2" charset="-122"/>
              <a:cs typeface="宋体" pitchFamily="2" charset="-122"/>
            </a:endParaRPr>
          </a:p>
        </p:txBody>
      </p:sp>
      <p:sp>
        <p:nvSpPr>
          <p:cNvPr id="5" name="TextBox 4"/>
          <p:cNvSpPr txBox="1"/>
          <p:nvPr/>
        </p:nvSpPr>
        <p:spPr>
          <a:xfrm>
            <a:off x="539552" y="1772816"/>
            <a:ext cx="7961538" cy="2169825"/>
          </a:xfrm>
          <a:prstGeom prst="rect">
            <a:avLst/>
          </a:prstGeom>
          <a:solidFill>
            <a:schemeClr val="accent1">
              <a:lumMod val="20000"/>
              <a:lumOff val="80000"/>
            </a:schemeClr>
          </a:solidFill>
        </p:spPr>
        <p:txBody>
          <a:bodyPr wrap="square" rtlCol="0">
            <a:spAutoFit/>
          </a:bodyPr>
          <a:lstStyle/>
          <a:p>
            <a:pPr marL="285750" indent="-285750">
              <a:lnSpc>
                <a:spcPct val="150000"/>
              </a:lnSpc>
              <a:buFont typeface="Wingdings" panose="05000000000000000000" pitchFamily="2" charset="2"/>
              <a:buChar char="u"/>
            </a:pPr>
            <a:r>
              <a:rPr lang="zh-CN" altLang="en-US" dirty="0">
                <a:latin typeface="黑体" pitchFamily="49" charset="-122"/>
                <a:ea typeface="黑体" pitchFamily="49" charset="-122"/>
              </a:rPr>
              <a:t>大岗子泡及其周边区域自然环境较为恶劣，湿地水质中，盐碱度、</a:t>
            </a:r>
            <a:r>
              <a:rPr lang="en-US" kern="0" dirty="0">
                <a:solidFill>
                  <a:srgbClr val="000000"/>
                </a:solidFill>
                <a:latin typeface="黑体" pitchFamily="49" charset="-122"/>
                <a:ea typeface="黑体" pitchFamily="49" charset="-122"/>
                <a:cs typeface="Times New Roman"/>
              </a:rPr>
              <a:t>pH</a:t>
            </a:r>
            <a:r>
              <a:rPr lang="zh-CN" altLang="en-US" kern="0" dirty="0">
                <a:solidFill>
                  <a:srgbClr val="000000"/>
                </a:solidFill>
                <a:latin typeface="黑体" pitchFamily="49" charset="-122"/>
                <a:ea typeface="黑体" pitchFamily="49" charset="-122"/>
                <a:cs typeface="Times New Roman"/>
              </a:rPr>
              <a:t>均高于一般的盐碱湿地，现有水文状况不适于湿地植被的生长，目前湿地周边区域均为光板地，盐碱含量极高，植物缺失，仅有个别区域生长有稀疏碱</a:t>
            </a:r>
            <a:r>
              <a:rPr lang="zh-CN" altLang="en-US" kern="0" dirty="0" smtClean="0">
                <a:solidFill>
                  <a:srgbClr val="000000"/>
                </a:solidFill>
                <a:latin typeface="黑体" pitchFamily="49" charset="-122"/>
                <a:ea typeface="黑体" pitchFamily="49" charset="-122"/>
                <a:cs typeface="Times New Roman"/>
              </a:rPr>
              <a:t>蓬，且</a:t>
            </a:r>
            <a:r>
              <a:rPr lang="zh-CN" altLang="en-US" kern="0" dirty="0">
                <a:solidFill>
                  <a:srgbClr val="000000"/>
                </a:solidFill>
                <a:latin typeface="黑体" pitchFamily="49" charset="-122"/>
                <a:ea typeface="黑体" pitchFamily="49" charset="-122"/>
                <a:cs typeface="Times New Roman"/>
              </a:rPr>
              <a:t>分布在泡子的外围区域。</a:t>
            </a:r>
            <a:endParaRPr lang="en-US" altLang="zh-CN" kern="0" dirty="0">
              <a:solidFill>
                <a:srgbClr val="000000"/>
              </a:solidFill>
              <a:latin typeface="黑体" pitchFamily="49" charset="-122"/>
              <a:ea typeface="黑体" pitchFamily="49" charset="-122"/>
              <a:cs typeface="Times New Roman"/>
            </a:endParaRPr>
          </a:p>
          <a:p>
            <a:pPr marL="285750" indent="-285750">
              <a:lnSpc>
                <a:spcPct val="150000"/>
              </a:lnSpc>
              <a:buFont typeface="Wingdings" panose="05000000000000000000" pitchFamily="2" charset="2"/>
              <a:buChar char="u"/>
            </a:pPr>
            <a:r>
              <a:rPr lang="zh-CN" altLang="en-US" kern="0" dirty="0">
                <a:solidFill>
                  <a:srgbClr val="000000"/>
                </a:solidFill>
                <a:latin typeface="黑体" pitchFamily="49" charset="-122"/>
                <a:ea typeface="黑体" pitchFamily="49" charset="-122"/>
                <a:cs typeface="Times New Roman"/>
              </a:rPr>
              <a:t>亟待补充淡水，以缓解高盐碱引起的功能消退</a:t>
            </a:r>
            <a:r>
              <a:rPr lang="zh-CN" altLang="en-US" kern="0" dirty="0" smtClean="0">
                <a:solidFill>
                  <a:srgbClr val="000000"/>
                </a:solidFill>
                <a:latin typeface="黑体" pitchFamily="49" charset="-122"/>
                <a:ea typeface="黑体" pitchFamily="49" charset="-122"/>
                <a:cs typeface="Times New Roman"/>
              </a:rPr>
              <a:t>现象。</a:t>
            </a:r>
            <a:endParaRPr lang="zh-CN" altLang="en-US" dirty="0">
              <a:latin typeface="黑体" pitchFamily="49" charset="-122"/>
              <a:ea typeface="黑体" pitchFamily="49" charset="-122"/>
            </a:endParaRPr>
          </a:p>
        </p:txBody>
      </p:sp>
      <p:sp>
        <p:nvSpPr>
          <p:cNvPr id="3" name="矩形 2">
            <a:extLst>
              <a:ext uri="{FF2B5EF4-FFF2-40B4-BE49-F238E27FC236}">
                <a16:creationId xmlns:a16="http://schemas.microsoft.com/office/drawing/2014/main" xmlns="" id="{344E7BFF-CCF7-47EB-8A96-0FA2986AE6F3}"/>
              </a:ext>
            </a:extLst>
          </p:cNvPr>
          <p:cNvSpPr/>
          <p:nvPr/>
        </p:nvSpPr>
        <p:spPr>
          <a:xfrm>
            <a:off x="357158" y="1142984"/>
            <a:ext cx="8501122" cy="400110"/>
          </a:xfrm>
          <a:prstGeom prst="rect">
            <a:avLst/>
          </a:prstGeom>
          <a:solidFill>
            <a:srgbClr val="FFC000"/>
          </a:solidFill>
        </p:spPr>
        <p:txBody>
          <a:bodyPr wrap="square">
            <a:spAutoFit/>
          </a:bodyPr>
          <a:lstStyle/>
          <a:p>
            <a:pPr algn="ctr"/>
            <a:r>
              <a:rPr lang="zh-CN" altLang="en-US" sz="2000" dirty="0">
                <a:latin typeface="黑体" pitchFamily="49" charset="-122"/>
                <a:ea typeface="黑体" pitchFamily="49" charset="-122"/>
              </a:rPr>
              <a:t>大岗子泡湿地水文、土壤、植被及生物多样性监测（</a:t>
            </a:r>
            <a:r>
              <a:rPr lang="en-US" altLang="zh-CN" sz="2000" dirty="0">
                <a:latin typeface="黑体" pitchFamily="49" charset="-122"/>
                <a:ea typeface="黑体" pitchFamily="49" charset="-122"/>
              </a:rPr>
              <a:t> 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6" name="文本框 5">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8" name="文本框 7">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230856242"/>
              </p:ext>
            </p:extLst>
          </p:nvPr>
        </p:nvGraphicFramePr>
        <p:xfrm>
          <a:off x="642910" y="4354071"/>
          <a:ext cx="7856671" cy="1500198"/>
        </p:xfrm>
        <a:graphic>
          <a:graphicData uri="http://schemas.openxmlformats.org/drawingml/2006/table">
            <a:tbl>
              <a:tblPr/>
              <a:tblGrid>
                <a:gridCol w="1137176">
                  <a:extLst>
                    <a:ext uri="{9D8B030D-6E8A-4147-A177-3AD203B41FA5}">
                      <a16:colId xmlns:a16="http://schemas.microsoft.com/office/drawing/2014/main" xmlns="" val="20000"/>
                    </a:ext>
                  </a:extLst>
                </a:gridCol>
                <a:gridCol w="1105001">
                  <a:extLst>
                    <a:ext uri="{9D8B030D-6E8A-4147-A177-3AD203B41FA5}">
                      <a16:colId xmlns:a16="http://schemas.microsoft.com/office/drawing/2014/main" xmlns="" val="20001"/>
                    </a:ext>
                  </a:extLst>
                </a:gridCol>
                <a:gridCol w="1234706">
                  <a:extLst>
                    <a:ext uri="{9D8B030D-6E8A-4147-A177-3AD203B41FA5}">
                      <a16:colId xmlns:a16="http://schemas.microsoft.com/office/drawing/2014/main" xmlns="" val="20002"/>
                    </a:ext>
                  </a:extLst>
                </a:gridCol>
                <a:gridCol w="1105001">
                  <a:extLst>
                    <a:ext uri="{9D8B030D-6E8A-4147-A177-3AD203B41FA5}">
                      <a16:colId xmlns:a16="http://schemas.microsoft.com/office/drawing/2014/main" xmlns="" val="20003"/>
                    </a:ext>
                  </a:extLst>
                </a:gridCol>
                <a:gridCol w="802358">
                  <a:extLst>
                    <a:ext uri="{9D8B030D-6E8A-4147-A177-3AD203B41FA5}">
                      <a16:colId xmlns:a16="http://schemas.microsoft.com/office/drawing/2014/main" xmlns="" val="20004"/>
                    </a:ext>
                  </a:extLst>
                </a:gridCol>
                <a:gridCol w="1050707">
                  <a:extLst>
                    <a:ext uri="{9D8B030D-6E8A-4147-A177-3AD203B41FA5}">
                      <a16:colId xmlns:a16="http://schemas.microsoft.com/office/drawing/2014/main" xmlns="" val="20005"/>
                    </a:ext>
                  </a:extLst>
                </a:gridCol>
                <a:gridCol w="433354">
                  <a:extLst>
                    <a:ext uri="{9D8B030D-6E8A-4147-A177-3AD203B41FA5}">
                      <a16:colId xmlns:a16="http://schemas.microsoft.com/office/drawing/2014/main" xmlns="" val="20006"/>
                    </a:ext>
                  </a:extLst>
                </a:gridCol>
                <a:gridCol w="988368">
                  <a:extLst>
                    <a:ext uri="{9D8B030D-6E8A-4147-A177-3AD203B41FA5}">
                      <a16:colId xmlns:a16="http://schemas.microsoft.com/office/drawing/2014/main" xmlns="" val="20007"/>
                    </a:ext>
                  </a:extLst>
                </a:gridCol>
              </a:tblGrid>
              <a:tr h="750099">
                <a:tc>
                  <a:txBody>
                    <a:bodyPr/>
                    <a:lstStyle/>
                    <a:p>
                      <a:pPr algn="ctr" fontAlgn="ctr">
                        <a:spcAft>
                          <a:spcPts val="0"/>
                        </a:spcAft>
                      </a:pPr>
                      <a:r>
                        <a:rPr lang="zh-CN" sz="1600" kern="0" dirty="0">
                          <a:solidFill>
                            <a:srgbClr val="000000"/>
                          </a:solidFill>
                          <a:latin typeface="Times New Roman"/>
                          <a:ea typeface="宋体"/>
                          <a:cs typeface="Times New Roman"/>
                        </a:rPr>
                        <a:t>水深（</a:t>
                      </a:r>
                      <a:r>
                        <a:rPr lang="en-US" sz="1600" b="1" u="none" strike="noStrike" kern="100" dirty="0">
                          <a:solidFill>
                            <a:srgbClr val="000000"/>
                          </a:solidFill>
                          <a:latin typeface="Times New Roman"/>
                          <a:ea typeface="等线"/>
                          <a:cs typeface="Times New Roman"/>
                        </a:rPr>
                        <a:t>cm</a:t>
                      </a:r>
                      <a:r>
                        <a:rPr lang="zh-CN" sz="1600" kern="0" dirty="0">
                          <a:solidFill>
                            <a:srgbClr val="000000"/>
                          </a:solidFill>
                          <a:latin typeface="Times New Roman"/>
                          <a:ea typeface="宋体"/>
                          <a:cs typeface="Times New Roman"/>
                        </a:rPr>
                        <a:t>）</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zh-CN" sz="1600" kern="0">
                          <a:solidFill>
                            <a:srgbClr val="000000"/>
                          </a:solidFill>
                          <a:latin typeface="Times New Roman"/>
                          <a:ea typeface="宋体"/>
                          <a:cs typeface="Times New Roman"/>
                        </a:rPr>
                        <a:t>水温（</a:t>
                      </a:r>
                      <a:r>
                        <a:rPr lang="en-US" sz="1600" b="1" u="none" strike="noStrike" kern="100">
                          <a:solidFill>
                            <a:srgbClr val="000000"/>
                          </a:solidFill>
                          <a:latin typeface="Times New Roman"/>
                          <a:ea typeface="等线"/>
                          <a:cs typeface="Times New Roman"/>
                        </a:rPr>
                        <a:t>°C</a:t>
                      </a:r>
                      <a:r>
                        <a:rPr lang="zh-CN" sz="1600" kern="0">
                          <a:solidFill>
                            <a:srgbClr val="000000"/>
                          </a:solidFill>
                          <a:latin typeface="Times New Roman"/>
                          <a:ea typeface="宋体"/>
                          <a:cs typeface="Times New Roman"/>
                        </a:rPr>
                        <a:t>）</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Cond (μs/cm)</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TDS (mg/L)</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Sal (ppt)</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ODO (mg/L)</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pH</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dirty="0" err="1">
                          <a:solidFill>
                            <a:srgbClr val="000000"/>
                          </a:solidFill>
                          <a:latin typeface="Times New Roman"/>
                          <a:ea typeface="等线"/>
                          <a:cs typeface="Times New Roman"/>
                        </a:rPr>
                        <a:t>ORP</a:t>
                      </a:r>
                      <a:r>
                        <a:rPr lang="en-US" sz="1600" kern="0" dirty="0">
                          <a:solidFill>
                            <a:srgbClr val="000000"/>
                          </a:solidFill>
                          <a:latin typeface="Times New Roman"/>
                          <a:ea typeface="等线"/>
                          <a:cs typeface="Times New Roman"/>
                        </a:rPr>
                        <a:t> (mV)</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00"/>
                  </a:ext>
                </a:extLst>
              </a:tr>
              <a:tr h="750099">
                <a:tc>
                  <a:txBody>
                    <a:bodyPr/>
                    <a:lstStyle/>
                    <a:p>
                      <a:pPr algn="ctr" fontAlgn="ctr">
                        <a:spcAft>
                          <a:spcPts val="0"/>
                        </a:spcAft>
                      </a:pPr>
                      <a:r>
                        <a:rPr lang="en-US" sz="1600" kern="0" dirty="0">
                          <a:solidFill>
                            <a:srgbClr val="000000"/>
                          </a:solidFill>
                          <a:latin typeface="Times New Roman"/>
                          <a:ea typeface="等线"/>
                          <a:cs typeface="Times New Roman"/>
                        </a:rPr>
                        <a:t>0-1.00</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25.090</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dirty="0">
                          <a:solidFill>
                            <a:srgbClr val="000000"/>
                          </a:solidFill>
                          <a:latin typeface="Times New Roman"/>
                          <a:ea typeface="等线"/>
                          <a:cs typeface="Times New Roman"/>
                        </a:rPr>
                        <a:t>3293.4 </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b">
                        <a:spcAft>
                          <a:spcPts val="0"/>
                        </a:spcAft>
                      </a:pPr>
                      <a:r>
                        <a:rPr lang="en-US" sz="1600" kern="0">
                          <a:solidFill>
                            <a:srgbClr val="000000"/>
                          </a:solidFill>
                          <a:latin typeface="Times New Roman"/>
                          <a:ea typeface="等线"/>
                          <a:cs typeface="Times New Roman"/>
                        </a:rPr>
                        <a:t>2137</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zh-CN" sz="1600" kern="0">
                          <a:solidFill>
                            <a:srgbClr val="000000"/>
                          </a:solidFill>
                          <a:latin typeface="Times New Roman"/>
                          <a:ea typeface="等线"/>
                          <a:cs typeface="Times New Roman"/>
                        </a:rPr>
                        <a:t>—</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11.77</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a:solidFill>
                            <a:srgbClr val="000000"/>
                          </a:solidFill>
                          <a:latin typeface="Times New Roman"/>
                          <a:ea typeface="等线"/>
                          <a:cs typeface="Times New Roman"/>
                        </a:rPr>
                        <a:t>9.56</a:t>
                      </a:r>
                      <a:endParaRPr lang="zh-CN" sz="1600" kern="10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tc>
                  <a:txBody>
                    <a:bodyPr/>
                    <a:lstStyle/>
                    <a:p>
                      <a:pPr algn="ctr" fontAlgn="ctr">
                        <a:spcAft>
                          <a:spcPts val="0"/>
                        </a:spcAft>
                      </a:pPr>
                      <a:r>
                        <a:rPr lang="en-US" sz="1600" kern="0" dirty="0">
                          <a:solidFill>
                            <a:srgbClr val="000000"/>
                          </a:solidFill>
                          <a:latin typeface="Times New Roman"/>
                          <a:ea typeface="等线"/>
                          <a:cs typeface="Times New Roman"/>
                        </a:rPr>
                        <a:t>-13.9</a:t>
                      </a:r>
                      <a:endParaRPr lang="zh-CN" sz="1600" kern="100" dirty="0">
                        <a:latin typeface="Calibri"/>
                        <a:ea typeface="宋体"/>
                        <a:cs typeface="Times New Roman"/>
                      </a:endParaRPr>
                    </a:p>
                  </a:txBody>
                  <a:tcPr marL="9525" marR="9525" marT="9525" marB="0"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xmlns="" val="10001"/>
                  </a:ext>
                </a:extLst>
              </a:tr>
            </a:tbl>
          </a:graphicData>
        </a:graphic>
      </p:graphicFrame>
      <p:sp>
        <p:nvSpPr>
          <p:cNvPr id="4" name="矩形 3"/>
          <p:cNvSpPr/>
          <p:nvPr/>
        </p:nvSpPr>
        <p:spPr>
          <a:xfrm>
            <a:off x="2357422" y="4077072"/>
            <a:ext cx="4721250" cy="276999"/>
          </a:xfrm>
          <a:prstGeom prst="rect">
            <a:avLst/>
          </a:prstGeom>
        </p:spPr>
        <p:txBody>
          <a:bodyPr wrap="square">
            <a:spAutoFit/>
          </a:bodyPr>
          <a:lstStyle/>
          <a:p>
            <a:pPr lvl="0" indent="306388" algn="ctr" fontAlgn="base">
              <a:spcBef>
                <a:spcPct val="0"/>
              </a:spcBef>
              <a:spcAft>
                <a:spcPct val="0"/>
              </a:spcAft>
            </a:pPr>
            <a:r>
              <a:rPr lang="en-US" altLang="zh-CN" sz="1200" b="1" dirty="0">
                <a:solidFill>
                  <a:prstClr val="black"/>
                </a:solidFill>
                <a:latin typeface="Calibri" pitchFamily="34" charset="0"/>
                <a:ea typeface="宋体" pitchFamily="2" charset="-122"/>
                <a:cs typeface="宋体" pitchFamily="2" charset="-122"/>
              </a:rPr>
              <a:t> </a:t>
            </a:r>
            <a:r>
              <a:rPr lang="zh-CN" altLang="en-US" sz="1200" b="1" dirty="0">
                <a:solidFill>
                  <a:prstClr val="black"/>
                </a:solidFill>
                <a:latin typeface="Calibri" pitchFamily="34" charset="0"/>
                <a:ea typeface="宋体" pitchFamily="2" charset="-122"/>
                <a:cs typeface="宋体" pitchFamily="2" charset="-122"/>
              </a:rPr>
              <a:t>小西米泡样点水深及水质情况</a:t>
            </a:r>
            <a:endParaRPr lang="zh-CN" altLang="en-US" sz="600" dirty="0">
              <a:solidFill>
                <a:prstClr val="black"/>
              </a:solidFill>
              <a:latin typeface="Arial" pitchFamily="34" charset="0"/>
              <a:ea typeface="宋体" pitchFamily="2" charset="-122"/>
              <a:cs typeface="宋体" pitchFamily="2" charset="-122"/>
            </a:endParaRPr>
          </a:p>
        </p:txBody>
      </p:sp>
      <p:sp>
        <p:nvSpPr>
          <p:cNvPr id="6" name="TextBox 5"/>
          <p:cNvSpPr txBox="1"/>
          <p:nvPr/>
        </p:nvSpPr>
        <p:spPr>
          <a:xfrm>
            <a:off x="467544" y="1930331"/>
            <a:ext cx="8390736"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u"/>
            </a:pPr>
            <a:r>
              <a:rPr lang="zh-CN" altLang="en-US" dirty="0">
                <a:latin typeface="黑体" pitchFamily="49" charset="-122"/>
                <a:ea typeface="黑体" pitchFamily="49" charset="-122"/>
              </a:rPr>
              <a:t>泡子</a:t>
            </a:r>
            <a:r>
              <a:rPr lang="zh-CN" altLang="en-US" dirty="0" smtClean="0">
                <a:latin typeface="黑体" pitchFamily="49" charset="-122"/>
                <a:ea typeface="黑体" pitchFamily="49" charset="-122"/>
              </a:rPr>
              <a:t>周边高地湿地</a:t>
            </a:r>
            <a:r>
              <a:rPr lang="zh-CN" altLang="en-US" dirty="0">
                <a:latin typeface="黑体" pitchFamily="49" charset="-122"/>
                <a:ea typeface="黑体" pitchFamily="49" charset="-122"/>
              </a:rPr>
              <a:t>植物种类较多，芦苇、香蒲、扁干藨草、水葱等植物为优势物种，植被覆盖度明显高于大岗子</a:t>
            </a:r>
            <a:r>
              <a:rPr lang="zh-CN" altLang="en-US" dirty="0" smtClean="0">
                <a:latin typeface="黑体" pitchFamily="49" charset="-122"/>
                <a:ea typeface="黑体" pitchFamily="49" charset="-122"/>
              </a:rPr>
              <a:t>泡</a:t>
            </a:r>
            <a:endParaRPr lang="en-US" altLang="zh-CN" dirty="0" smtClean="0">
              <a:latin typeface="黑体" pitchFamily="49" charset="-122"/>
              <a:ea typeface="黑体" pitchFamily="49" charset="-122"/>
            </a:endParaRPr>
          </a:p>
          <a:p>
            <a:pPr marL="285750" indent="-285750">
              <a:lnSpc>
                <a:spcPct val="150000"/>
              </a:lnSpc>
              <a:buFont typeface="Wingdings" panose="05000000000000000000" pitchFamily="2" charset="2"/>
              <a:buChar char="u"/>
            </a:pPr>
            <a:r>
              <a:rPr lang="zh-CN" altLang="en-US" dirty="0" smtClean="0">
                <a:latin typeface="黑体" pitchFamily="49" charset="-122"/>
                <a:ea typeface="黑体" pitchFamily="49" charset="-122"/>
              </a:rPr>
              <a:t>湿地</a:t>
            </a:r>
            <a:r>
              <a:rPr lang="zh-CN" altLang="en-US" dirty="0">
                <a:latin typeface="黑体" pitchFamily="49" charset="-122"/>
                <a:ea typeface="黑体" pitchFamily="49" charset="-122"/>
              </a:rPr>
              <a:t>内两栖动物、鸥类</a:t>
            </a:r>
            <a:r>
              <a:rPr lang="zh-CN" altLang="en-US" dirty="0" smtClean="0">
                <a:latin typeface="黑体" pitchFamily="49" charset="-122"/>
                <a:ea typeface="黑体" pitchFamily="49" charset="-122"/>
              </a:rPr>
              <a:t>较多</a:t>
            </a:r>
            <a:endParaRPr lang="en-US" altLang="zh-CN" dirty="0" smtClean="0">
              <a:latin typeface="黑体" pitchFamily="49" charset="-122"/>
              <a:ea typeface="黑体" pitchFamily="49" charset="-122"/>
            </a:endParaRPr>
          </a:p>
          <a:p>
            <a:pPr marL="285750" indent="-285750">
              <a:lnSpc>
                <a:spcPct val="150000"/>
              </a:lnSpc>
              <a:buFont typeface="Wingdings" panose="05000000000000000000" pitchFamily="2" charset="2"/>
              <a:buChar char="u"/>
            </a:pPr>
            <a:r>
              <a:rPr lang="zh-CN" altLang="en-US" dirty="0" smtClean="0">
                <a:latin typeface="黑体" pitchFamily="49" charset="-122"/>
                <a:ea typeface="黑体" pitchFamily="49" charset="-122"/>
              </a:rPr>
              <a:t>临近水面区域土壤盐度</a:t>
            </a:r>
            <a:r>
              <a:rPr lang="zh-CN" altLang="en-US" dirty="0">
                <a:latin typeface="黑体" pitchFamily="49" charset="-122"/>
                <a:ea typeface="黑体" pitchFamily="49" charset="-122"/>
              </a:rPr>
              <a:t>较高，没有湿地</a:t>
            </a:r>
            <a:r>
              <a:rPr lang="zh-CN" altLang="en-US" dirty="0" smtClean="0">
                <a:latin typeface="黑体" pitchFamily="49" charset="-122"/>
                <a:ea typeface="黑体" pitchFamily="49" charset="-122"/>
              </a:rPr>
              <a:t>植物分布</a:t>
            </a:r>
            <a:endParaRPr lang="zh-CN" altLang="en-US" dirty="0">
              <a:latin typeface="黑体" pitchFamily="49" charset="-122"/>
              <a:ea typeface="黑体" pitchFamily="49" charset="-122"/>
            </a:endParaRPr>
          </a:p>
        </p:txBody>
      </p:sp>
      <p:sp>
        <p:nvSpPr>
          <p:cNvPr id="3" name="矩形 2">
            <a:extLst>
              <a:ext uri="{FF2B5EF4-FFF2-40B4-BE49-F238E27FC236}">
                <a16:creationId xmlns:a16="http://schemas.microsoft.com/office/drawing/2014/main" xmlns="" id="{6642F1C2-2B3B-4D08-A282-D81847857F03}"/>
              </a:ext>
            </a:extLst>
          </p:cNvPr>
          <p:cNvSpPr/>
          <p:nvPr/>
        </p:nvSpPr>
        <p:spPr>
          <a:xfrm>
            <a:off x="357158" y="1142984"/>
            <a:ext cx="8501122" cy="400110"/>
          </a:xfrm>
          <a:prstGeom prst="rect">
            <a:avLst/>
          </a:prstGeom>
          <a:solidFill>
            <a:srgbClr val="92D050"/>
          </a:solidFill>
        </p:spPr>
        <p:txBody>
          <a:bodyPr wrap="square">
            <a:spAutoFit/>
          </a:bodyPr>
          <a:lstStyle/>
          <a:p>
            <a:pPr algn="ctr"/>
            <a:r>
              <a:rPr lang="zh-CN" altLang="en-US" sz="2000" dirty="0">
                <a:latin typeface="黑体" pitchFamily="49" charset="-122"/>
                <a:ea typeface="黑体" pitchFamily="49" charset="-122"/>
              </a:rPr>
              <a:t>小西米泡湿地水文、土壤、植被及生物多样性监测（</a:t>
            </a:r>
            <a:r>
              <a:rPr lang="en-US" altLang="zh-CN" sz="2000" dirty="0">
                <a:latin typeface="黑体" pitchFamily="49" charset="-122"/>
                <a:ea typeface="黑体" pitchFamily="49" charset="-122"/>
              </a:rPr>
              <a:t> 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7" name="文本框 6">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8" name="文本框 7">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9D10EC3C-9527-4EB6-B286-9CBC6C87A6DA}"/>
              </a:ext>
            </a:extLst>
          </p:cNvPr>
          <p:cNvGrpSpPr/>
          <p:nvPr/>
        </p:nvGrpSpPr>
        <p:grpSpPr>
          <a:xfrm>
            <a:off x="611560" y="2132856"/>
            <a:ext cx="8100994" cy="4367978"/>
            <a:chOff x="71406" y="1111550"/>
            <a:chExt cx="9072594" cy="5389284"/>
          </a:xfrm>
        </p:grpSpPr>
        <p:pic>
          <p:nvPicPr>
            <p:cNvPr id="38914" name="Picture 2"/>
            <p:cNvPicPr>
              <a:picLocks noChangeAspect="1" noChangeArrowheads="1"/>
            </p:cNvPicPr>
            <p:nvPr/>
          </p:nvPicPr>
          <p:blipFill>
            <a:blip r:embed="rId2" cstate="print"/>
            <a:srcRect/>
            <a:stretch>
              <a:fillRect/>
            </a:stretch>
          </p:blipFill>
          <p:spPr bwMode="auto">
            <a:xfrm>
              <a:off x="6143636" y="1214398"/>
              <a:ext cx="2952803" cy="2428916"/>
            </a:xfrm>
            <a:prstGeom prst="rect">
              <a:avLst/>
            </a:prstGeom>
            <a:noFill/>
            <a:ln w="9525">
              <a:noFill/>
              <a:miter lim="800000"/>
              <a:headEnd/>
              <a:tailEnd/>
            </a:ln>
            <a:effectLst/>
          </p:spPr>
        </p:pic>
        <p:pic>
          <p:nvPicPr>
            <p:cNvPr id="38915" name="Picture 3"/>
            <p:cNvPicPr>
              <a:picLocks noChangeAspect="1" noChangeArrowheads="1"/>
            </p:cNvPicPr>
            <p:nvPr/>
          </p:nvPicPr>
          <p:blipFill>
            <a:blip r:embed="rId3" cstate="print"/>
            <a:srcRect/>
            <a:stretch>
              <a:fillRect/>
            </a:stretch>
          </p:blipFill>
          <p:spPr bwMode="auto">
            <a:xfrm>
              <a:off x="71406" y="4179099"/>
              <a:ext cx="3000396" cy="2250297"/>
            </a:xfrm>
            <a:prstGeom prst="rect">
              <a:avLst/>
            </a:prstGeom>
            <a:noFill/>
            <a:ln w="9525">
              <a:noFill/>
              <a:miter lim="800000"/>
              <a:headEnd/>
              <a:tailEnd/>
            </a:ln>
            <a:effectLst/>
          </p:spPr>
        </p:pic>
        <p:pic>
          <p:nvPicPr>
            <p:cNvPr id="38917" name="Picture 5"/>
            <p:cNvPicPr>
              <a:picLocks noChangeAspect="1" noChangeArrowheads="1"/>
            </p:cNvPicPr>
            <p:nvPr/>
          </p:nvPicPr>
          <p:blipFill>
            <a:blip r:embed="rId4" cstate="print"/>
            <a:srcRect/>
            <a:stretch>
              <a:fillRect/>
            </a:stretch>
          </p:blipFill>
          <p:spPr bwMode="auto">
            <a:xfrm>
              <a:off x="6286480" y="4214818"/>
              <a:ext cx="2857520" cy="2143140"/>
            </a:xfrm>
            <a:prstGeom prst="rect">
              <a:avLst/>
            </a:prstGeom>
            <a:noFill/>
            <a:ln w="9525">
              <a:noFill/>
              <a:miter lim="800000"/>
              <a:headEnd/>
              <a:tailEnd/>
            </a:ln>
            <a:effectLst/>
          </p:spPr>
        </p:pic>
        <p:pic>
          <p:nvPicPr>
            <p:cNvPr id="38918" name="Picture 6"/>
            <p:cNvPicPr>
              <a:picLocks noChangeAspect="1" noChangeArrowheads="1"/>
            </p:cNvPicPr>
            <p:nvPr/>
          </p:nvPicPr>
          <p:blipFill>
            <a:blip r:embed="rId5" cstate="print"/>
            <a:srcRect t="16330" b="28089"/>
            <a:stretch>
              <a:fillRect/>
            </a:stretch>
          </p:blipFill>
          <p:spPr bwMode="auto">
            <a:xfrm>
              <a:off x="3214678" y="4205865"/>
              <a:ext cx="3000396" cy="2294969"/>
            </a:xfrm>
            <a:prstGeom prst="rect">
              <a:avLst/>
            </a:prstGeom>
            <a:noFill/>
            <a:ln w="9525">
              <a:noFill/>
              <a:miter lim="800000"/>
              <a:headEnd/>
              <a:tailEnd/>
            </a:ln>
            <a:effectLst/>
          </p:spPr>
        </p:pic>
        <p:pic>
          <p:nvPicPr>
            <p:cNvPr id="6145" name="Picture 1"/>
            <p:cNvPicPr>
              <a:picLocks noChangeAspect="1" noChangeArrowheads="1"/>
            </p:cNvPicPr>
            <p:nvPr/>
          </p:nvPicPr>
          <p:blipFill>
            <a:blip r:embed="rId6" cstate="print"/>
            <a:srcRect t="26499" b="10500"/>
            <a:stretch>
              <a:fillRect/>
            </a:stretch>
          </p:blipFill>
          <p:spPr bwMode="auto">
            <a:xfrm rot="10800000" flipV="1">
              <a:off x="71438" y="1111550"/>
              <a:ext cx="2928926" cy="2460325"/>
            </a:xfrm>
            <a:prstGeom prst="rect">
              <a:avLst/>
            </a:prstGeom>
            <a:noFill/>
            <a:ln w="9525">
              <a:noFill/>
              <a:miter lim="800000"/>
              <a:headEnd/>
              <a:tailEnd/>
            </a:ln>
            <a:effectLst/>
          </p:spPr>
        </p:pic>
        <p:pic>
          <p:nvPicPr>
            <p:cNvPr id="6146" name="Picture 2"/>
            <p:cNvPicPr>
              <a:picLocks noChangeAspect="1" noChangeArrowheads="1"/>
            </p:cNvPicPr>
            <p:nvPr/>
          </p:nvPicPr>
          <p:blipFill>
            <a:blip r:embed="rId7" cstate="print"/>
            <a:srcRect t="36979"/>
            <a:stretch>
              <a:fillRect/>
            </a:stretch>
          </p:blipFill>
          <p:spPr bwMode="auto">
            <a:xfrm>
              <a:off x="3143240" y="1142984"/>
              <a:ext cx="2928958" cy="2461142"/>
            </a:xfrm>
            <a:prstGeom prst="rect">
              <a:avLst/>
            </a:prstGeom>
            <a:noFill/>
            <a:ln w="9525">
              <a:noFill/>
              <a:miter lim="800000"/>
              <a:headEnd/>
              <a:tailEnd/>
            </a:ln>
            <a:effectLst/>
          </p:spPr>
        </p:pic>
      </p:grpSp>
      <p:sp>
        <p:nvSpPr>
          <p:cNvPr id="3" name="矩形 2">
            <a:extLst>
              <a:ext uri="{FF2B5EF4-FFF2-40B4-BE49-F238E27FC236}">
                <a16:creationId xmlns:a16="http://schemas.microsoft.com/office/drawing/2014/main" xmlns="" id="{9C95ACF6-D3D0-45EE-991E-B540C9729675}"/>
              </a:ext>
            </a:extLst>
          </p:cNvPr>
          <p:cNvSpPr/>
          <p:nvPr/>
        </p:nvSpPr>
        <p:spPr>
          <a:xfrm>
            <a:off x="357158" y="1142984"/>
            <a:ext cx="8501122" cy="400110"/>
          </a:xfrm>
          <a:prstGeom prst="rect">
            <a:avLst/>
          </a:prstGeom>
          <a:solidFill>
            <a:srgbClr val="92D050"/>
          </a:solidFill>
        </p:spPr>
        <p:txBody>
          <a:bodyPr wrap="square">
            <a:spAutoFit/>
          </a:bodyPr>
          <a:lstStyle/>
          <a:p>
            <a:pPr algn="ctr"/>
            <a:r>
              <a:rPr lang="zh-CN" altLang="en-US" sz="2000" dirty="0">
                <a:latin typeface="黑体" pitchFamily="49" charset="-122"/>
                <a:ea typeface="黑体" pitchFamily="49" charset="-122"/>
              </a:rPr>
              <a:t>小西米泡湿地水文、土壤、植被及生物多样性监测（</a:t>
            </a:r>
            <a:r>
              <a:rPr lang="en-US" altLang="zh-CN" sz="2000" dirty="0">
                <a:latin typeface="黑体" pitchFamily="49" charset="-122"/>
                <a:ea typeface="黑体" pitchFamily="49" charset="-122"/>
              </a:rPr>
              <a:t> 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10" name="文本框 9">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1" name="文本框 10">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109" y="4710616"/>
            <a:ext cx="2766144" cy="2074608"/>
          </a:xfrm>
          <a:prstGeom prst="rect">
            <a:avLst/>
          </a:prstGeom>
        </p:spPr>
      </p:pic>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b="50752"/>
          <a:stretch/>
        </p:blipFill>
        <p:spPr>
          <a:xfrm>
            <a:off x="2123728" y="2121548"/>
            <a:ext cx="3679675" cy="241625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580" y="2111979"/>
            <a:ext cx="1862132" cy="2482842"/>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580" y="4707102"/>
            <a:ext cx="2798292" cy="2078122"/>
          </a:xfrm>
          <a:prstGeom prst="rect">
            <a:avLst/>
          </a:prstGeom>
        </p:spPr>
      </p:pic>
      <p:sp>
        <p:nvSpPr>
          <p:cNvPr id="4" name="矩形 3">
            <a:extLst>
              <a:ext uri="{FF2B5EF4-FFF2-40B4-BE49-F238E27FC236}">
                <a16:creationId xmlns:a16="http://schemas.microsoft.com/office/drawing/2014/main" xmlns="" id="{3DFA425D-E4CE-469B-A535-02477A274DAA}"/>
              </a:ext>
            </a:extLst>
          </p:cNvPr>
          <p:cNvSpPr/>
          <p:nvPr/>
        </p:nvSpPr>
        <p:spPr>
          <a:xfrm>
            <a:off x="357158" y="1142984"/>
            <a:ext cx="8501122" cy="400110"/>
          </a:xfrm>
          <a:prstGeom prst="rect">
            <a:avLst/>
          </a:prstGeom>
          <a:solidFill>
            <a:srgbClr val="92D050"/>
          </a:solidFill>
        </p:spPr>
        <p:txBody>
          <a:bodyPr wrap="square">
            <a:spAutoFit/>
          </a:bodyPr>
          <a:lstStyle/>
          <a:p>
            <a:pPr algn="ctr"/>
            <a:r>
              <a:rPr lang="zh-CN" altLang="en-US" sz="2000" dirty="0">
                <a:latin typeface="黑体" pitchFamily="49" charset="-122"/>
                <a:ea typeface="黑体" pitchFamily="49" charset="-122"/>
              </a:rPr>
              <a:t>小西米泡湿地水文、土壤、植被及生物多样性监测（</a:t>
            </a:r>
            <a:r>
              <a:rPr lang="en-US" altLang="zh-CN" sz="2000" dirty="0">
                <a:latin typeface="黑体" pitchFamily="49" charset="-122"/>
                <a:ea typeface="黑体" pitchFamily="49" charset="-122"/>
              </a:rPr>
              <a:t> 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sp>
        <p:nvSpPr>
          <p:cNvPr id="7171" name="Text Box 4"/>
          <p:cNvSpPr txBox="1">
            <a:spLocks noChangeArrowheads="1"/>
          </p:cNvSpPr>
          <p:nvPr/>
        </p:nvSpPr>
        <p:spPr bwMode="auto">
          <a:xfrm>
            <a:off x="1259632" y="4337770"/>
            <a:ext cx="4104402" cy="369332"/>
          </a:xfrm>
          <a:prstGeom prst="rect">
            <a:avLst/>
          </a:prstGeom>
          <a:solidFill>
            <a:schemeClr val="accent1">
              <a:lumMod val="20000"/>
              <a:lumOff val="80000"/>
            </a:schemeClr>
          </a:solidFill>
          <a:ln w="9525">
            <a:solidFill>
              <a:schemeClr val="accent1">
                <a:lumMod val="50000"/>
              </a:schemeClr>
            </a:solidFill>
            <a:miter lim="800000"/>
            <a:headEnd/>
            <a:tailEnd/>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spcBef>
                <a:spcPts val="1200"/>
              </a:spcBef>
              <a:spcAft>
                <a:spcPts val="600"/>
              </a:spcAft>
              <a:buClr>
                <a:srgbClr val="FF3300"/>
              </a:buClr>
              <a:defRPr/>
            </a:pPr>
            <a:r>
              <a:rPr kumimoji="1" lang="en-US" altLang="zh-CN" b="1" dirty="0">
                <a:latin typeface="黑体" panose="02010609060101010101" pitchFamily="49" charset="-122"/>
                <a:ea typeface="黑体" panose="02010609060101010101" pitchFamily="49" charset="-122"/>
                <a:cs typeface="Times New Roman" panose="02020603050405020304" pitchFamily="18" charset="0"/>
              </a:rPr>
              <a:t>2020</a:t>
            </a:r>
            <a:r>
              <a:rPr kumimoji="1" lang="zh-CN" altLang="en-US" b="1" dirty="0">
                <a:latin typeface="黑体" panose="02010609060101010101" pitchFamily="49" charset="-122"/>
                <a:ea typeface="黑体" panose="02010609060101010101" pitchFamily="49" charset="-122"/>
                <a:cs typeface="Times New Roman" panose="02020603050405020304" pitchFamily="18" charset="0"/>
              </a:rPr>
              <a:t>年</a:t>
            </a:r>
            <a:r>
              <a:rPr kumimoji="1" lang="en-US" altLang="zh-CN" b="1" dirty="0">
                <a:latin typeface="黑体" panose="02010609060101010101" pitchFamily="49" charset="-122"/>
                <a:ea typeface="黑体" panose="02010609060101010101" pitchFamily="49" charset="-122"/>
                <a:cs typeface="Times New Roman" panose="02020603050405020304" pitchFamily="18" charset="0"/>
              </a:rPr>
              <a:t>5</a:t>
            </a:r>
            <a:r>
              <a:rPr kumimoji="1" lang="zh-CN" altLang="en-US" b="1" dirty="0">
                <a:latin typeface="黑体" panose="02010609060101010101" pitchFamily="49" charset="-122"/>
                <a:ea typeface="黑体" panose="02010609060101010101" pitchFamily="49" charset="-122"/>
                <a:cs typeface="Times New Roman" panose="02020603050405020304" pitchFamily="18" charset="0"/>
              </a:rPr>
              <a:t>月，野外水土环境调查、取样</a:t>
            </a:r>
            <a:endParaRPr kumimoji="1" lang="en-US" altLang="zh-CN" b="1" dirty="0">
              <a:latin typeface="黑体" panose="02010609060101010101" pitchFamily="49" charset="-122"/>
              <a:ea typeface="黑体" panose="02010609060101010101" pitchFamily="49" charset="-122"/>
              <a:cs typeface="Times New Roman" panose="02020603050405020304" pitchFamily="18" charset="0"/>
            </a:endParaRPr>
          </a:p>
        </p:txBody>
      </p:sp>
      <p:pic>
        <p:nvPicPr>
          <p:cNvPr id="12" name="图片 11">
            <a:extLst>
              <a:ext uri="{FF2B5EF4-FFF2-40B4-BE49-F238E27FC236}">
                <a16:creationId xmlns:a16="http://schemas.microsoft.com/office/drawing/2014/main" xmlns="" id="{2920AD27-7211-4AFB-BD09-E0D2124544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6093690" y="2132856"/>
            <a:ext cx="2762511" cy="2071883"/>
          </a:xfrm>
          <a:prstGeom prst="rect">
            <a:avLst/>
          </a:prstGeom>
        </p:spPr>
      </p:pic>
      <p:pic>
        <p:nvPicPr>
          <p:cNvPr id="14" name="图片 13">
            <a:extLst>
              <a:ext uri="{FF2B5EF4-FFF2-40B4-BE49-F238E27FC236}">
                <a16:creationId xmlns:a16="http://schemas.microsoft.com/office/drawing/2014/main" xmlns="" id="{7BEC51C7-83A4-42F0-BC17-DA27B85A1C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a:off x="6093690" y="4666829"/>
            <a:ext cx="2762508" cy="2071881"/>
          </a:xfrm>
          <a:prstGeom prst="rect">
            <a:avLst/>
          </a:prstGeom>
        </p:spPr>
      </p:pic>
      <p:sp>
        <p:nvSpPr>
          <p:cNvPr id="16" name="文本框 15">
            <a:extLst>
              <a:ext uri="{FF2B5EF4-FFF2-40B4-BE49-F238E27FC236}">
                <a16:creationId xmlns:a16="http://schemas.microsoft.com/office/drawing/2014/main" xmlns="" id="{66C894F0-703E-4558-82E7-F537007E3DDF}"/>
              </a:ext>
            </a:extLst>
          </p:cNvPr>
          <p:cNvSpPr txBox="1"/>
          <p:nvPr/>
        </p:nvSpPr>
        <p:spPr>
          <a:xfrm>
            <a:off x="6093690" y="4224004"/>
            <a:ext cx="2762508" cy="369332"/>
          </a:xfrm>
          <a:prstGeom prst="rect">
            <a:avLst/>
          </a:prstGeom>
          <a:noFill/>
        </p:spPr>
        <p:txBody>
          <a:bodyPr wrap="square" rtlCol="0">
            <a:spAutoFit/>
          </a:bodyPr>
          <a:lstStyle/>
          <a:p>
            <a:pPr algn="ctr"/>
            <a:r>
              <a:rPr lang="zh-CN" altLang="en-US" dirty="0">
                <a:solidFill>
                  <a:srgbClr val="C00000"/>
                </a:solidFill>
                <a:latin typeface="黑体" panose="02010609060101010101" pitchFamily="49" charset="-122"/>
                <a:ea typeface="黑体" panose="02010609060101010101" pitchFamily="49" charset="-122"/>
              </a:rPr>
              <a:t>台风过后的小西米泡</a:t>
            </a:r>
          </a:p>
        </p:txBody>
      </p:sp>
      <p:sp>
        <p:nvSpPr>
          <p:cNvPr id="11" name="文本框 10">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3" name="文本框 12">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89459118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34341" y="2088623"/>
            <a:ext cx="7744374" cy="923330"/>
          </a:xfrm>
          <a:prstGeom prst="rect">
            <a:avLst/>
          </a:prstGeom>
          <a:noFill/>
        </p:spPr>
        <p:txBody>
          <a:bodyPr wrap="square" rtlCol="0">
            <a:spAutoFit/>
          </a:bodyPr>
          <a:lstStyle/>
          <a:p>
            <a:pPr lvl="0">
              <a:lnSpc>
                <a:spcPct val="150000"/>
              </a:lnSpc>
              <a:buFont typeface="Wingdings" pitchFamily="2" charset="2"/>
              <a:buChar char="Ø"/>
            </a:pPr>
            <a:r>
              <a:rPr lang="zh-CN" altLang="en-US" dirty="0">
                <a:latin typeface="黑体" panose="02010609060101010101" pitchFamily="49" charset="-122"/>
                <a:ea typeface="黑体" panose="02010609060101010101" pitchFamily="49" charset="-122"/>
              </a:rPr>
              <a:t>调查期间，新庙泡湿地水量充足，在湿地入水口、湿地内部、出水口分别设置了固定样方，并进行了生物多样性调查，采集了水样、土壤样品。</a:t>
            </a:r>
          </a:p>
        </p:txBody>
      </p:sp>
      <p:pic>
        <p:nvPicPr>
          <p:cNvPr id="9" name="图片 8" descr="图1.jpg"/>
          <p:cNvPicPr>
            <a:picLocks noChangeAspect="1"/>
          </p:cNvPicPr>
          <p:nvPr/>
        </p:nvPicPr>
        <p:blipFill>
          <a:blip r:embed="rId2" cstate="print"/>
          <a:stretch>
            <a:fillRect/>
          </a:stretch>
        </p:blipFill>
        <p:spPr>
          <a:xfrm>
            <a:off x="904848" y="3786189"/>
            <a:ext cx="3238524" cy="2428893"/>
          </a:xfrm>
          <a:prstGeom prst="rect">
            <a:avLst/>
          </a:prstGeom>
        </p:spPr>
      </p:pic>
      <p:sp>
        <p:nvSpPr>
          <p:cNvPr id="2" name="矩形 1">
            <a:extLst>
              <a:ext uri="{FF2B5EF4-FFF2-40B4-BE49-F238E27FC236}">
                <a16:creationId xmlns:a16="http://schemas.microsoft.com/office/drawing/2014/main" xmlns="" id="{B65B35F5-5BCE-4CE9-8BDC-47ECB788AF44}"/>
              </a:ext>
            </a:extLst>
          </p:cNvPr>
          <p:cNvSpPr/>
          <p:nvPr/>
        </p:nvSpPr>
        <p:spPr>
          <a:xfrm>
            <a:off x="323528" y="1219549"/>
            <a:ext cx="8501122" cy="400110"/>
          </a:xfrm>
          <a:prstGeom prst="rect">
            <a:avLst/>
          </a:prstGeom>
          <a:solidFill>
            <a:schemeClr val="tx2">
              <a:lumMod val="20000"/>
              <a:lumOff val="80000"/>
            </a:schemeClr>
          </a:solidFill>
        </p:spPr>
        <p:txBody>
          <a:bodyPr wrap="square">
            <a:spAutoFit/>
          </a:bodyPr>
          <a:lstStyle/>
          <a:p>
            <a:pPr algn="ctr"/>
            <a:r>
              <a:rPr lang="zh-CN" altLang="en-US" sz="2000" dirty="0">
                <a:latin typeface="黑体" pitchFamily="49" charset="-122"/>
                <a:ea typeface="黑体" pitchFamily="49" charset="-122"/>
              </a:rPr>
              <a:t>新庙泡湿地水文、土壤、植被及生物多样性监测（</a:t>
            </a:r>
            <a:r>
              <a:rPr lang="en-US" altLang="zh-CN" sz="2000" dirty="0">
                <a:latin typeface="黑体" pitchFamily="49" charset="-122"/>
                <a:ea typeface="黑体" pitchFamily="49" charset="-122"/>
              </a:rPr>
              <a:t> 2020</a:t>
            </a:r>
            <a:r>
              <a:rPr lang="zh-CN" altLang="en-US" sz="2000" dirty="0">
                <a:latin typeface="黑体" pitchFamily="49" charset="-122"/>
                <a:ea typeface="黑体" pitchFamily="49" charset="-122"/>
              </a:rPr>
              <a:t>年</a:t>
            </a:r>
            <a:r>
              <a:rPr lang="en-US" altLang="zh-CN" sz="2000" dirty="0">
                <a:latin typeface="黑体" pitchFamily="49" charset="-122"/>
                <a:ea typeface="黑体" pitchFamily="49" charset="-122"/>
              </a:rPr>
              <a:t>5-6</a:t>
            </a:r>
            <a:r>
              <a:rPr lang="zh-CN" altLang="en-US" sz="2000" dirty="0">
                <a:latin typeface="黑体" pitchFamily="49" charset="-122"/>
                <a:ea typeface="黑体" pitchFamily="49" charset="-122"/>
              </a:rPr>
              <a:t>月）</a:t>
            </a:r>
          </a:p>
        </p:txBody>
      </p:sp>
      <p:graphicFrame>
        <p:nvGraphicFramePr>
          <p:cNvPr id="11" name="表格 10"/>
          <p:cNvGraphicFramePr>
            <a:graphicFrameLocks noGrp="1"/>
          </p:cNvGraphicFramePr>
          <p:nvPr/>
        </p:nvGraphicFramePr>
        <p:xfrm>
          <a:off x="4500562" y="3857628"/>
          <a:ext cx="4086222" cy="2357456"/>
        </p:xfrm>
        <a:graphic>
          <a:graphicData uri="http://schemas.openxmlformats.org/drawingml/2006/table">
            <a:tbl>
              <a:tblPr/>
              <a:tblGrid>
                <a:gridCol w="583746">
                  <a:extLst>
                    <a:ext uri="{9D8B030D-6E8A-4147-A177-3AD203B41FA5}">
                      <a16:colId xmlns:a16="http://schemas.microsoft.com/office/drawing/2014/main" xmlns="" val="20000"/>
                    </a:ext>
                  </a:extLst>
                </a:gridCol>
                <a:gridCol w="583746">
                  <a:extLst>
                    <a:ext uri="{9D8B030D-6E8A-4147-A177-3AD203B41FA5}">
                      <a16:colId xmlns:a16="http://schemas.microsoft.com/office/drawing/2014/main" xmlns="" val="20001"/>
                    </a:ext>
                  </a:extLst>
                </a:gridCol>
                <a:gridCol w="583746">
                  <a:extLst>
                    <a:ext uri="{9D8B030D-6E8A-4147-A177-3AD203B41FA5}">
                      <a16:colId xmlns:a16="http://schemas.microsoft.com/office/drawing/2014/main" xmlns="" val="20002"/>
                    </a:ext>
                  </a:extLst>
                </a:gridCol>
                <a:gridCol w="583746">
                  <a:extLst>
                    <a:ext uri="{9D8B030D-6E8A-4147-A177-3AD203B41FA5}">
                      <a16:colId xmlns:a16="http://schemas.microsoft.com/office/drawing/2014/main" xmlns="" val="20003"/>
                    </a:ext>
                  </a:extLst>
                </a:gridCol>
                <a:gridCol w="583746">
                  <a:extLst>
                    <a:ext uri="{9D8B030D-6E8A-4147-A177-3AD203B41FA5}">
                      <a16:colId xmlns:a16="http://schemas.microsoft.com/office/drawing/2014/main" xmlns="" val="20004"/>
                    </a:ext>
                  </a:extLst>
                </a:gridCol>
                <a:gridCol w="583746">
                  <a:extLst>
                    <a:ext uri="{9D8B030D-6E8A-4147-A177-3AD203B41FA5}">
                      <a16:colId xmlns:a16="http://schemas.microsoft.com/office/drawing/2014/main" xmlns="" val="20005"/>
                    </a:ext>
                  </a:extLst>
                </a:gridCol>
                <a:gridCol w="583746">
                  <a:extLst>
                    <a:ext uri="{9D8B030D-6E8A-4147-A177-3AD203B41FA5}">
                      <a16:colId xmlns:a16="http://schemas.microsoft.com/office/drawing/2014/main" xmlns="" val="20006"/>
                    </a:ext>
                  </a:extLst>
                </a:gridCol>
              </a:tblGrid>
              <a:tr h="342968">
                <a:tc>
                  <a:txBody>
                    <a:bodyPr/>
                    <a:lstStyle/>
                    <a:p>
                      <a:pPr algn="l" rtl="0" fontAlgn="ctr"/>
                      <a:r>
                        <a:rPr lang="zh-CN" altLang="en-US" sz="1100" b="0" i="0" u="none" strike="noStrike">
                          <a:solidFill>
                            <a:srgbClr val="000000"/>
                          </a:solidFill>
                          <a:latin typeface="Times New Roman" pitchFamily="18" charset="0"/>
                          <a:cs typeface="Times New Roman" pitchFamily="18" charset="0"/>
                        </a:rPr>
                        <a:t>送样编号</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CN" altLang="en-US" sz="1100" b="0" i="0" u="none" strike="noStrike">
                          <a:solidFill>
                            <a:srgbClr val="000000"/>
                          </a:solidFill>
                          <a:latin typeface="Times New Roman" pitchFamily="18" charset="0"/>
                          <a:cs typeface="Times New Roman" pitchFamily="18" charset="0"/>
                        </a:rPr>
                        <a:t>含盐量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a:solidFill>
                            <a:srgbClr val="000000"/>
                          </a:solidFill>
                          <a:latin typeface="Times New Roman" pitchFamily="18" charset="0"/>
                          <a:cs typeface="Times New Roman" pitchFamily="18" charset="0"/>
                        </a:rPr>
                        <a:t>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a:solidFill>
                            <a:srgbClr val="000000"/>
                          </a:solidFill>
                          <a:latin typeface="Times New Roman" pitchFamily="18" charset="0"/>
                          <a:cs typeface="Times New Roman" pitchFamily="18" charset="0"/>
                        </a:rPr>
                        <a:t>TP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a:solidFill>
                            <a:srgbClr val="000000"/>
                          </a:solidFill>
                          <a:latin typeface="Times New Roman" pitchFamily="18" charset="0"/>
                          <a:cs typeface="Times New Roman" pitchFamily="18" charset="0"/>
                        </a:rPr>
                        <a:t>TK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a:solidFill>
                            <a:srgbClr val="000000"/>
                          </a:solidFill>
                          <a:latin typeface="Times New Roman" pitchFamily="18" charset="0"/>
                          <a:cs typeface="Times New Roman" pitchFamily="18" charset="0"/>
                        </a:rPr>
                        <a:t>CODcr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a:solidFill>
                            <a:srgbClr val="000000"/>
                          </a:solidFill>
                          <a:latin typeface="Times New Roman" pitchFamily="18" charset="0"/>
                          <a:cs typeface="Times New Roman" pitchFamily="18" charset="0"/>
                        </a:rPr>
                        <a:t>BOD5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35748">
                <a:tc>
                  <a:txBody>
                    <a:bodyPr/>
                    <a:lstStyle/>
                    <a:p>
                      <a:pPr algn="l" rtl="0" fontAlgn="ctr"/>
                      <a:r>
                        <a:rPr lang="en-US" altLang="zh-CN" sz="1100" b="0" i="0" u="none" strike="noStrike" dirty="0">
                          <a:solidFill>
                            <a:srgbClr val="000000"/>
                          </a:solidFill>
                          <a:latin typeface="Times New Roman" pitchFamily="18" charset="0"/>
                          <a:cs typeface="Times New Roman" pitchFamily="18" charset="0"/>
                        </a:rPr>
                        <a:t>1-1</a:t>
                      </a:r>
                      <a:endParaRPr lang="zh-CN" altLang="en-US" sz="1100" b="0" i="0" u="none" strike="noStrike" dirty="0">
                        <a:solidFill>
                          <a:srgbClr val="000000"/>
                        </a:solidFill>
                        <a:latin typeface="Times New Roman" pitchFamily="18" charset="0"/>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latin typeface="Times New Roman" pitchFamily="18" charset="0"/>
                          <a:cs typeface="Times New Roman" pitchFamily="18"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0.881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0.047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4.574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35748">
                <a:tc>
                  <a:txBody>
                    <a:bodyPr/>
                    <a:lstStyle/>
                    <a:p>
                      <a:pPr algn="l" rtl="0" fontAlgn="ctr"/>
                      <a:r>
                        <a:rPr lang="en-US" altLang="zh-CN" sz="1100" b="0" i="0" u="none" strike="noStrike" dirty="0">
                          <a:solidFill>
                            <a:srgbClr val="000000"/>
                          </a:solidFill>
                          <a:latin typeface="Times New Roman" pitchFamily="18" charset="0"/>
                          <a:cs typeface="Times New Roman" pitchFamily="18" charset="0"/>
                        </a:rPr>
                        <a:t>1-</a:t>
                      </a:r>
                      <a:endParaRPr lang="zh-CN" altLang="en-US" sz="1100" b="0" i="0" u="none" strike="noStrike" dirty="0">
                        <a:solidFill>
                          <a:srgbClr val="000000"/>
                        </a:solidFill>
                        <a:latin typeface="Times New Roman" pitchFamily="18" charset="0"/>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latin typeface="Times New Roman" pitchFamily="18" charset="0"/>
                          <a:cs typeface="Times New Roman" pitchFamily="18" charset="0"/>
                        </a:rPr>
                        <a:t>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0.917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3.911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30.4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35748">
                <a:tc>
                  <a:txBody>
                    <a:bodyPr/>
                    <a:lstStyle/>
                    <a:p>
                      <a:pPr algn="l" rtl="0" fontAlgn="ctr"/>
                      <a:r>
                        <a:rPr lang="en-US" altLang="zh-CN" sz="1100" b="0" i="0" u="none" strike="noStrike" dirty="0">
                          <a:solidFill>
                            <a:srgbClr val="000000"/>
                          </a:solidFill>
                          <a:latin typeface="Times New Roman" pitchFamily="18" charset="0"/>
                          <a:cs typeface="Times New Roman" pitchFamily="18" charset="0"/>
                        </a:rPr>
                        <a:t>2-1</a:t>
                      </a:r>
                      <a:endParaRPr lang="zh-CN" altLang="en-US" sz="1100" b="0" i="0" u="none" strike="noStrike" dirty="0">
                        <a:solidFill>
                          <a:srgbClr val="000000"/>
                        </a:solidFill>
                        <a:latin typeface="Times New Roman" pitchFamily="18" charset="0"/>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latin typeface="Times New Roman" pitchFamily="18" charset="0"/>
                          <a:cs typeface="Times New Roman" pitchFamily="18" charset="0"/>
                        </a:rPr>
                        <a:t>227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1.47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0.149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4.013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27.52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35748">
                <a:tc>
                  <a:txBody>
                    <a:bodyPr/>
                    <a:lstStyle/>
                    <a:p>
                      <a:pPr algn="l" rtl="0" fontAlgn="ctr"/>
                      <a:r>
                        <a:rPr lang="en-US" altLang="zh-CN" sz="1100" b="0" i="0" u="none" strike="noStrike" dirty="0">
                          <a:solidFill>
                            <a:srgbClr val="000000"/>
                          </a:solidFill>
                          <a:latin typeface="Times New Roman" pitchFamily="18" charset="0"/>
                          <a:cs typeface="Times New Roman" pitchFamily="18" charset="0"/>
                        </a:rPr>
                        <a:t>2-2</a:t>
                      </a:r>
                      <a:endParaRPr lang="zh-CN" altLang="en-US" sz="1100" b="0" i="0" u="none" strike="noStrike" dirty="0">
                        <a:solidFill>
                          <a:srgbClr val="000000"/>
                        </a:solidFill>
                        <a:latin typeface="Times New Roman" pitchFamily="18" charset="0"/>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latin typeface="Times New Roman" pitchFamily="18" charset="0"/>
                          <a:cs typeface="Times New Roman" pitchFamily="18" charset="0"/>
                        </a:rPr>
                        <a:t>230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1.29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0.137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3.885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30.4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5.33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35748">
                <a:tc>
                  <a:txBody>
                    <a:bodyPr/>
                    <a:lstStyle/>
                    <a:p>
                      <a:pPr algn="l" rtl="0" fontAlgn="ctr"/>
                      <a:r>
                        <a:rPr lang="en-US" altLang="zh-CN" sz="1100" b="0" i="0" u="none" strike="noStrike" dirty="0">
                          <a:solidFill>
                            <a:srgbClr val="000000"/>
                          </a:solidFill>
                          <a:latin typeface="Times New Roman" pitchFamily="18" charset="0"/>
                          <a:cs typeface="Times New Roman" pitchFamily="18" charset="0"/>
                        </a:rPr>
                        <a:t>3-1</a:t>
                      </a:r>
                      <a:endParaRPr lang="zh-CN" altLang="en-US" sz="1100" b="0" i="0" u="none" strike="noStrike" dirty="0">
                        <a:solidFill>
                          <a:srgbClr val="000000"/>
                        </a:solidFill>
                        <a:latin typeface="Times New Roman" pitchFamily="18" charset="0"/>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latin typeface="Times New Roman" pitchFamily="18" charset="0"/>
                          <a:cs typeface="Times New Roman" pitchFamily="18" charset="0"/>
                        </a:rPr>
                        <a:t>218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0.851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0.092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4.189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3.51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335748">
                <a:tc>
                  <a:txBody>
                    <a:bodyPr/>
                    <a:lstStyle/>
                    <a:p>
                      <a:pPr algn="l" rtl="0" fontAlgn="ctr"/>
                      <a:r>
                        <a:rPr lang="en-US" altLang="zh-CN" sz="1100" b="0" i="0" u="none" strike="noStrike" dirty="0">
                          <a:solidFill>
                            <a:srgbClr val="000000"/>
                          </a:solidFill>
                          <a:latin typeface="Times New Roman" pitchFamily="18" charset="0"/>
                          <a:cs typeface="Times New Roman" pitchFamily="18" charset="0"/>
                        </a:rPr>
                        <a:t>3-2</a:t>
                      </a:r>
                      <a:endParaRPr lang="zh-CN" altLang="en-US" sz="1100" b="0" i="0" u="none" strike="noStrike" dirty="0">
                        <a:solidFill>
                          <a:srgbClr val="000000"/>
                        </a:solidFill>
                        <a:latin typeface="Times New Roman" pitchFamily="18" charset="0"/>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latin typeface="Times New Roman" pitchFamily="18" charset="0"/>
                          <a:cs typeface="Times New Roman" pitchFamily="18" charset="0"/>
                        </a:rPr>
                        <a:t>218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0.887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0.069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3.864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a:solidFill>
                            <a:srgbClr val="000000"/>
                          </a:solidFill>
                          <a:latin typeface="Times New Roman" pitchFamily="18" charset="0"/>
                          <a:cs typeface="Times New Roman" pitchFamily="18" charset="0"/>
                        </a:rPr>
                        <a:t>27.2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n-US" altLang="zh-CN" sz="1100" b="0" i="0" u="none" strike="noStrike" dirty="0">
                          <a:solidFill>
                            <a:srgbClr val="000000"/>
                          </a:solidFill>
                          <a:latin typeface="Times New Roman" pitchFamily="18" charset="0"/>
                          <a:cs typeface="Times New Roman" pitchFamily="18"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8" name="文本框 7">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0" name="文本框 9">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099600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a:extLst>
              <a:ext uri="{FF2B5EF4-FFF2-40B4-BE49-F238E27FC236}">
                <a16:creationId xmlns:a16="http://schemas.microsoft.com/office/drawing/2014/main" xmlns="" id="{32AF4B31-67E6-4813-9314-A67D41DCB749}"/>
              </a:ext>
            </a:extLst>
          </p:cNvPr>
          <p:cNvSpPr txBox="1">
            <a:spLocks noChangeArrowheads="1"/>
          </p:cNvSpPr>
          <p:nvPr/>
        </p:nvSpPr>
        <p:spPr bwMode="auto">
          <a:xfrm>
            <a:off x="-15478" y="1004888"/>
            <a:ext cx="2823209" cy="369332"/>
          </a:xfrm>
          <a:prstGeom prst="rect">
            <a:avLst/>
          </a:prstGeom>
          <a:noFill/>
          <a:ln w="9525">
            <a:noFill/>
            <a:miter lim="800000"/>
            <a:headEnd/>
            <a:tailEnd/>
          </a:ln>
        </p:spPr>
        <p:txBody>
          <a:bodyPr wrap="none">
            <a:spAutoFit/>
          </a:bodyPr>
          <a:lstStyle/>
          <a:p>
            <a:pPr eaLnBrk="1" hangingPunct="1">
              <a:buFont typeface="Arial" pitchFamily="34" charset="0"/>
              <a:buNone/>
            </a:pPr>
            <a:r>
              <a:rPr lang="zh-CN" altLang="en-US" dirty="0">
                <a:solidFill>
                  <a:srgbClr val="FF9900"/>
                </a:solidFill>
                <a:latin typeface="微软雅黑" pitchFamily="34" charset="-122"/>
                <a:ea typeface="微软雅黑" pitchFamily="34" charset="-122"/>
              </a:rPr>
              <a:t>鸟类多样性</a:t>
            </a:r>
            <a:r>
              <a:rPr lang="en-US" altLang="zh-CN" dirty="0">
                <a:solidFill>
                  <a:srgbClr val="00B050"/>
                </a:solidFill>
                <a:latin typeface="微软雅黑" pitchFamily="34" charset="-122"/>
                <a:ea typeface="微软雅黑" pitchFamily="34" charset="-122"/>
              </a:rPr>
              <a:t>-</a:t>
            </a:r>
            <a:r>
              <a:rPr lang="zh-CN" altLang="en-US" dirty="0">
                <a:solidFill>
                  <a:srgbClr val="00B050"/>
                </a:solidFill>
                <a:latin typeface="微软雅黑" pitchFamily="34" charset="-122"/>
                <a:ea typeface="微软雅黑" pitchFamily="34" charset="-122"/>
              </a:rPr>
              <a:t>总体分布情况</a:t>
            </a:r>
            <a:endParaRPr lang="en-US" altLang="zh-CN" dirty="0">
              <a:solidFill>
                <a:srgbClr val="00B050"/>
              </a:solidFill>
              <a:latin typeface="微软雅黑" pitchFamily="34" charset="-122"/>
              <a:ea typeface="微软雅黑" pitchFamily="34" charset="-122"/>
            </a:endParaRPr>
          </a:p>
        </p:txBody>
      </p:sp>
      <p:sp>
        <p:nvSpPr>
          <p:cNvPr id="5" name="矩形 4">
            <a:extLst>
              <a:ext uri="{FF2B5EF4-FFF2-40B4-BE49-F238E27FC236}">
                <a16:creationId xmlns:a16="http://schemas.microsoft.com/office/drawing/2014/main" xmlns="" id="{D14D83E0-540E-47DA-AF5D-ED384FB3BF49}"/>
              </a:ext>
            </a:extLst>
          </p:cNvPr>
          <p:cNvSpPr/>
          <p:nvPr/>
        </p:nvSpPr>
        <p:spPr>
          <a:xfrm flipV="1">
            <a:off x="0" y="1356919"/>
            <a:ext cx="9144000" cy="34289"/>
          </a:xfrm>
          <a:prstGeom prst="rect">
            <a:avLst/>
          </a:prstGeom>
          <a:solidFill>
            <a:srgbClr val="FF91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1013">
              <a:sym typeface="+mn-ea"/>
            </a:endParaRPr>
          </a:p>
        </p:txBody>
      </p:sp>
      <p:sp>
        <p:nvSpPr>
          <p:cNvPr id="7" name="文本框 6">
            <a:extLst>
              <a:ext uri="{FF2B5EF4-FFF2-40B4-BE49-F238E27FC236}">
                <a16:creationId xmlns:a16="http://schemas.microsoft.com/office/drawing/2014/main" xmlns="" id="{92DB2D31-6889-46B1-AC6A-6B236E8D25F3}"/>
              </a:ext>
            </a:extLst>
          </p:cNvPr>
          <p:cNvSpPr txBox="1"/>
          <p:nvPr/>
        </p:nvSpPr>
        <p:spPr>
          <a:xfrm>
            <a:off x="-16328" y="3861048"/>
            <a:ext cx="8969522" cy="2762295"/>
          </a:xfrm>
          <a:prstGeom prst="rect">
            <a:avLst/>
          </a:prstGeom>
          <a:noFill/>
        </p:spPr>
        <p:txBody>
          <a:bodyPr wrap="square" rtlCol="0">
            <a:spAutoFit/>
          </a:bodyPr>
          <a:lstStyle/>
          <a:p>
            <a:pPr algn="just"/>
            <a:r>
              <a:rPr lang="zh-CN" altLang="en-US" sz="1600" dirty="0">
                <a:latin typeface="黑体" panose="02010609060101010101" pitchFamily="49" charset="-122"/>
                <a:ea typeface="黑体" panose="02010609060101010101" pitchFamily="49" charset="-122"/>
              </a:rPr>
              <a:t>区域发挥重要的鸟类栖息地功能，共记录到</a:t>
            </a:r>
            <a:r>
              <a:rPr lang="en-US" altLang="zh-CN" sz="1600" dirty="0">
                <a:latin typeface="黑体" panose="02010609060101010101" pitchFamily="49" charset="-122"/>
                <a:ea typeface="黑体" panose="02010609060101010101" pitchFamily="49" charset="-122"/>
              </a:rPr>
              <a:t>14</a:t>
            </a:r>
            <a:r>
              <a:rPr lang="zh-CN" altLang="en-US" sz="1600" dirty="0">
                <a:latin typeface="黑体" panose="02010609060101010101" pitchFamily="49" charset="-122"/>
                <a:ea typeface="黑体" panose="02010609060101010101" pitchFamily="49" charset="-122"/>
              </a:rPr>
              <a:t>目，</a:t>
            </a:r>
            <a:r>
              <a:rPr lang="en-US" altLang="zh-CN" sz="1600" dirty="0">
                <a:latin typeface="黑体" panose="02010609060101010101" pitchFamily="49" charset="-122"/>
                <a:ea typeface="黑体" panose="02010609060101010101" pitchFamily="49" charset="-122"/>
              </a:rPr>
              <a:t>72</a:t>
            </a:r>
            <a:r>
              <a:rPr lang="zh-CN" altLang="en-US" sz="1600" dirty="0">
                <a:latin typeface="黑体" panose="02010609060101010101" pitchFamily="49" charset="-122"/>
                <a:ea typeface="黑体" panose="02010609060101010101" pitchFamily="49" charset="-122"/>
              </a:rPr>
              <a:t>种鸟类。其中鸻形目</a:t>
            </a:r>
            <a:r>
              <a:rPr lang="en-US" altLang="zh-CN" sz="1600" dirty="0">
                <a:latin typeface="黑体" panose="02010609060101010101" pitchFamily="49" charset="-122"/>
                <a:ea typeface="黑体" panose="02010609060101010101" pitchFamily="49" charset="-122"/>
              </a:rPr>
              <a:t>18</a:t>
            </a:r>
            <a:r>
              <a:rPr lang="zh-CN" altLang="en-US" sz="1600" dirty="0">
                <a:latin typeface="黑体" panose="02010609060101010101" pitchFamily="49" charset="-122"/>
                <a:ea typeface="黑体" panose="02010609060101010101" pitchFamily="49" charset="-122"/>
              </a:rPr>
              <a:t>种，雁形目和雀形目各</a:t>
            </a:r>
            <a:r>
              <a:rPr lang="en-US" altLang="zh-CN" sz="1600" dirty="0">
                <a:latin typeface="黑体" panose="02010609060101010101" pitchFamily="49" charset="-122"/>
                <a:ea typeface="黑体" panose="02010609060101010101" pitchFamily="49" charset="-122"/>
              </a:rPr>
              <a:t>17</a:t>
            </a:r>
            <a:r>
              <a:rPr lang="zh-CN" altLang="en-US" sz="1600" dirty="0">
                <a:latin typeface="黑体" panose="02010609060101010101" pitchFamily="49" charset="-122"/>
                <a:ea typeface="黑体" panose="02010609060101010101" pitchFamily="49" charset="-122"/>
              </a:rPr>
              <a:t>种。与调查时期为雁鸭类迁徙后期、鸻鹬类迁徙期有关。</a:t>
            </a:r>
            <a:endParaRPr lang="en-US" altLang="zh-CN" sz="1600" dirty="0">
              <a:latin typeface="黑体" panose="02010609060101010101" pitchFamily="49" charset="-122"/>
              <a:ea typeface="黑体" panose="02010609060101010101" pitchFamily="49" charset="-122"/>
            </a:endParaRPr>
          </a:p>
          <a:p>
            <a:pPr algn="just"/>
            <a:endParaRPr lang="en-US" altLang="zh-CN" sz="1600" dirty="0">
              <a:latin typeface="黑体" panose="02010609060101010101" pitchFamily="49" charset="-122"/>
              <a:ea typeface="黑体" panose="02010609060101010101" pitchFamily="49" charset="-122"/>
            </a:endParaRPr>
          </a:p>
          <a:p>
            <a:pPr algn="just"/>
            <a:r>
              <a:rPr lang="en-US" altLang="zh-CN" sz="1600" dirty="0">
                <a:latin typeface="黑体" panose="02010609060101010101" pitchFamily="49" charset="-122"/>
                <a:ea typeface="黑体" panose="02010609060101010101" pitchFamily="49" charset="-122"/>
              </a:rPr>
              <a:t>72</a:t>
            </a:r>
            <a:r>
              <a:rPr lang="zh-CN" altLang="en-US" sz="1600" dirty="0">
                <a:latin typeface="黑体" panose="02010609060101010101" pitchFamily="49" charset="-122"/>
                <a:ea typeface="黑体" panose="02010609060101010101" pitchFamily="49" charset="-122"/>
              </a:rPr>
              <a:t>种鸟类中包括</a:t>
            </a:r>
            <a:r>
              <a:rPr lang="zh-CN" altLang="en-US" sz="1600" u="sng" dirty="0">
                <a:highlight>
                  <a:srgbClr val="FFFF00"/>
                </a:highlight>
                <a:latin typeface="黑体" panose="02010609060101010101" pitchFamily="49" charset="-122"/>
                <a:ea typeface="黑体" panose="02010609060101010101" pitchFamily="49" charset="-122"/>
              </a:rPr>
              <a:t>国家</a:t>
            </a:r>
            <a:r>
              <a:rPr lang="en-US" altLang="zh-CN" sz="1600" u="sng" dirty="0">
                <a:solidFill>
                  <a:srgbClr val="FF0000"/>
                </a:solidFill>
                <a:highlight>
                  <a:srgbClr val="FFFF00"/>
                </a:highlight>
                <a:latin typeface="黑体" panose="02010609060101010101" pitchFamily="49" charset="-122"/>
                <a:ea typeface="黑体" panose="02010609060101010101" pitchFamily="49" charset="-122"/>
              </a:rPr>
              <a:t>Ⅰ</a:t>
            </a:r>
            <a:r>
              <a:rPr lang="zh-CN" altLang="en-US" sz="1600" u="sng" dirty="0">
                <a:highlight>
                  <a:srgbClr val="FFFF00"/>
                </a:highlight>
                <a:latin typeface="黑体" panose="02010609060101010101" pitchFamily="49" charset="-122"/>
                <a:ea typeface="黑体" panose="02010609060101010101" pitchFamily="49" charset="-122"/>
              </a:rPr>
              <a:t>级保护动物，</a:t>
            </a:r>
            <a:r>
              <a:rPr lang="en-US" altLang="zh-CN" sz="1600" u="sng" dirty="0">
                <a:solidFill>
                  <a:srgbClr val="FF0000"/>
                </a:solidFill>
                <a:highlight>
                  <a:srgbClr val="FFFF00"/>
                </a:highlight>
                <a:latin typeface="黑体" panose="02010609060101010101" pitchFamily="49" charset="-122"/>
                <a:ea typeface="黑体" panose="02010609060101010101" pitchFamily="49" charset="-122"/>
              </a:rPr>
              <a:t>IUCN</a:t>
            </a:r>
            <a:r>
              <a:rPr lang="zh-CN" altLang="en-US" sz="1600" u="sng" dirty="0">
                <a:solidFill>
                  <a:srgbClr val="FF0000"/>
                </a:solidFill>
                <a:highlight>
                  <a:srgbClr val="FFFF00"/>
                </a:highlight>
                <a:latin typeface="黑体" panose="02010609060101010101" pitchFamily="49" charset="-122"/>
                <a:ea typeface="黑体" panose="02010609060101010101" pitchFamily="49" charset="-122"/>
              </a:rPr>
              <a:t>濒危种</a:t>
            </a:r>
            <a:r>
              <a:rPr lang="en-US" altLang="zh-CN" sz="1600" u="sng" dirty="0">
                <a:solidFill>
                  <a:srgbClr val="00B050"/>
                </a:solidFill>
                <a:highlight>
                  <a:srgbClr val="FFFF00"/>
                </a:highlight>
                <a:latin typeface="黑体" panose="02010609060101010101" pitchFamily="49" charset="-122"/>
                <a:ea typeface="黑体" panose="02010609060101010101" pitchFamily="49" charset="-122"/>
              </a:rPr>
              <a:t>1</a:t>
            </a:r>
            <a:r>
              <a:rPr lang="zh-CN" altLang="en-US" sz="1600" u="sng" dirty="0">
                <a:highlight>
                  <a:srgbClr val="FFFF00"/>
                </a:highlight>
                <a:latin typeface="黑体" panose="02010609060101010101" pitchFamily="49" charset="-122"/>
                <a:ea typeface="黑体" panose="02010609060101010101" pitchFamily="49" charset="-122"/>
              </a:rPr>
              <a:t>种</a:t>
            </a:r>
            <a:r>
              <a:rPr lang="zh-CN" altLang="en-US" sz="1600" dirty="0">
                <a:latin typeface="黑体" panose="02010609060101010101" pitchFamily="49" charset="-122"/>
                <a:ea typeface="黑体" panose="02010609060101010101" pitchFamily="49" charset="-122"/>
              </a:rPr>
              <a:t>，东方白鹳</a:t>
            </a:r>
            <a:r>
              <a:rPr lang="en-US" altLang="zh-CN" sz="1600" i="1" dirty="0">
                <a:solidFill>
                  <a:srgbClr val="333333"/>
                </a:solidFill>
                <a:latin typeface="黑体" panose="02010609060101010101" pitchFamily="49" charset="-122"/>
                <a:ea typeface="黑体" panose="02010609060101010101" pitchFamily="49" charset="-122"/>
              </a:rPr>
              <a:t>Ciconia </a:t>
            </a:r>
            <a:r>
              <a:rPr lang="en-US" altLang="zh-CN" sz="1600" i="1" dirty="0" err="1">
                <a:solidFill>
                  <a:srgbClr val="333333"/>
                </a:solidFill>
                <a:latin typeface="黑体" panose="02010609060101010101" pitchFamily="49" charset="-122"/>
                <a:ea typeface="黑体" panose="02010609060101010101" pitchFamily="49" charset="-122"/>
              </a:rPr>
              <a:t>boyciana</a:t>
            </a:r>
            <a:r>
              <a:rPr lang="en-US" altLang="zh-CN" sz="1600" i="1" dirty="0">
                <a:solidFill>
                  <a:srgbClr val="333333"/>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a:t>
            </a:r>
            <a:r>
              <a:rPr lang="zh-CN" altLang="en-US" sz="1600" dirty="0">
                <a:highlight>
                  <a:srgbClr val="FFFF00"/>
                </a:highlight>
                <a:latin typeface="黑体" panose="02010609060101010101" pitchFamily="49" charset="-122"/>
                <a:ea typeface="黑体" panose="02010609060101010101" pitchFamily="49" charset="-122"/>
              </a:rPr>
              <a:t>国家</a:t>
            </a:r>
            <a:r>
              <a:rPr lang="en-US" altLang="zh-CN" sz="1600" dirty="0">
                <a:solidFill>
                  <a:srgbClr val="FF0000"/>
                </a:solidFill>
                <a:highlight>
                  <a:srgbClr val="FFFF00"/>
                </a:highlight>
                <a:latin typeface="黑体" panose="02010609060101010101" pitchFamily="49" charset="-122"/>
                <a:ea typeface="黑体" panose="02010609060101010101" pitchFamily="49" charset="-122"/>
              </a:rPr>
              <a:t>Ⅱ</a:t>
            </a:r>
            <a:r>
              <a:rPr lang="zh-CN" altLang="en-US" sz="1600" dirty="0">
                <a:highlight>
                  <a:srgbClr val="FFFF00"/>
                </a:highlight>
                <a:latin typeface="黑体" panose="02010609060101010101" pitchFamily="49" charset="-122"/>
                <a:ea typeface="黑体" panose="02010609060101010101" pitchFamily="49" charset="-122"/>
              </a:rPr>
              <a:t>级保护动物</a:t>
            </a:r>
            <a:r>
              <a:rPr lang="en-US" altLang="zh-CN" sz="1600" dirty="0">
                <a:solidFill>
                  <a:srgbClr val="00B050"/>
                </a:solidFill>
                <a:highlight>
                  <a:srgbClr val="FFFF00"/>
                </a:highlight>
                <a:latin typeface="黑体" panose="02010609060101010101" pitchFamily="49" charset="-122"/>
                <a:ea typeface="黑体" panose="02010609060101010101" pitchFamily="49" charset="-122"/>
              </a:rPr>
              <a:t>5</a:t>
            </a:r>
            <a:r>
              <a:rPr lang="zh-CN" altLang="en-US" sz="1600" dirty="0">
                <a:highlight>
                  <a:srgbClr val="FFFF00"/>
                </a:highlight>
                <a:latin typeface="黑体" panose="02010609060101010101" pitchFamily="49" charset="-122"/>
                <a:ea typeface="黑体" panose="02010609060101010101" pitchFamily="49" charset="-122"/>
              </a:rPr>
              <a:t>种</a:t>
            </a:r>
            <a:r>
              <a:rPr lang="zh-CN" altLang="en-US" sz="1600" dirty="0">
                <a:latin typeface="黑体" panose="02010609060101010101" pitchFamily="49" charset="-122"/>
                <a:ea typeface="黑体" panose="02010609060101010101" pitchFamily="49" charset="-122"/>
              </a:rPr>
              <a:t>，小天鹅</a:t>
            </a:r>
            <a:r>
              <a:rPr lang="en-US" altLang="zh-CN" sz="1600" i="1" dirty="0">
                <a:solidFill>
                  <a:srgbClr val="333333"/>
                </a:solidFill>
                <a:latin typeface="黑体" panose="02010609060101010101" pitchFamily="49" charset="-122"/>
                <a:ea typeface="黑体" panose="02010609060101010101" pitchFamily="49" charset="-122"/>
              </a:rPr>
              <a:t>Cygnus </a:t>
            </a:r>
            <a:r>
              <a:rPr lang="en-US" altLang="zh-CN" sz="1600" i="1" dirty="0" err="1">
                <a:solidFill>
                  <a:srgbClr val="333333"/>
                </a:solidFill>
                <a:latin typeface="黑体" panose="02010609060101010101" pitchFamily="49" charset="-122"/>
                <a:ea typeface="黑体" panose="02010609060101010101" pitchFamily="49" charset="-122"/>
              </a:rPr>
              <a:t>columbianus</a:t>
            </a:r>
            <a:r>
              <a:rPr lang="zh-CN" altLang="en-US" sz="1600" dirty="0">
                <a:latin typeface="黑体" panose="02010609060101010101" pitchFamily="49" charset="-122"/>
                <a:ea typeface="黑体" panose="02010609060101010101" pitchFamily="49" charset="-122"/>
              </a:rPr>
              <a:t>；长耳鸮</a:t>
            </a:r>
            <a:r>
              <a:rPr lang="en-US" altLang="zh-CN" sz="1600" i="1" dirty="0" err="1">
                <a:solidFill>
                  <a:srgbClr val="333333"/>
                </a:solidFill>
                <a:latin typeface="黑体" panose="02010609060101010101" pitchFamily="49" charset="-122"/>
                <a:ea typeface="黑体" panose="02010609060101010101" pitchFamily="49" charset="-122"/>
              </a:rPr>
              <a:t>Asio</a:t>
            </a:r>
            <a:r>
              <a:rPr lang="en-US" altLang="zh-CN" sz="1600" i="1" dirty="0">
                <a:solidFill>
                  <a:srgbClr val="333333"/>
                </a:solidFill>
                <a:latin typeface="黑体" panose="02010609060101010101" pitchFamily="49" charset="-122"/>
                <a:ea typeface="黑体" panose="02010609060101010101" pitchFamily="49" charset="-122"/>
              </a:rPr>
              <a:t> </a:t>
            </a:r>
            <a:r>
              <a:rPr lang="en-US" altLang="zh-CN" sz="1600" i="1" dirty="0" err="1">
                <a:solidFill>
                  <a:srgbClr val="333333"/>
                </a:solidFill>
                <a:latin typeface="黑体" panose="02010609060101010101" pitchFamily="49" charset="-122"/>
                <a:ea typeface="黑体" panose="02010609060101010101" pitchFamily="49" charset="-122"/>
              </a:rPr>
              <a:t>otus</a:t>
            </a:r>
            <a:r>
              <a:rPr lang="en-US" altLang="zh-CN" sz="1600" i="1" dirty="0">
                <a:solidFill>
                  <a:srgbClr val="333333"/>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；白腹鹞</a:t>
            </a:r>
            <a:r>
              <a:rPr lang="en-US" altLang="zh-CN" sz="1600" i="1" dirty="0">
                <a:solidFill>
                  <a:srgbClr val="333333"/>
                </a:solidFill>
                <a:latin typeface="黑体" panose="02010609060101010101" pitchFamily="49" charset="-122"/>
                <a:ea typeface="黑体" panose="02010609060101010101" pitchFamily="49" charset="-122"/>
              </a:rPr>
              <a:t>Circus </a:t>
            </a:r>
            <a:r>
              <a:rPr lang="en-US" altLang="zh-CN" sz="1600" i="1" dirty="0" err="1">
                <a:solidFill>
                  <a:srgbClr val="333333"/>
                </a:solidFill>
                <a:latin typeface="黑体" panose="02010609060101010101" pitchFamily="49" charset="-122"/>
                <a:ea typeface="黑体" panose="02010609060101010101" pitchFamily="49" charset="-122"/>
              </a:rPr>
              <a:t>spilonotus</a:t>
            </a:r>
            <a:r>
              <a:rPr lang="zh-CN" altLang="en-US" sz="1600" dirty="0">
                <a:latin typeface="黑体" panose="02010609060101010101" pitchFamily="49" charset="-122"/>
                <a:ea typeface="黑体" panose="02010609060101010101" pitchFamily="49" charset="-122"/>
              </a:rPr>
              <a:t>；红隼</a:t>
            </a:r>
            <a:r>
              <a:rPr lang="en-US" altLang="zh-CN" sz="1600" i="1" dirty="0">
                <a:solidFill>
                  <a:srgbClr val="333333"/>
                </a:solidFill>
                <a:latin typeface="黑体" panose="02010609060101010101" pitchFamily="49" charset="-122"/>
                <a:ea typeface="黑体" panose="02010609060101010101" pitchFamily="49" charset="-122"/>
              </a:rPr>
              <a:t>Falco </a:t>
            </a:r>
            <a:r>
              <a:rPr lang="en-US" altLang="zh-CN" sz="1600" i="1" dirty="0" err="1">
                <a:solidFill>
                  <a:srgbClr val="333333"/>
                </a:solidFill>
                <a:latin typeface="黑体" panose="02010609060101010101" pitchFamily="49" charset="-122"/>
                <a:ea typeface="黑体" panose="02010609060101010101" pitchFamily="49" charset="-122"/>
              </a:rPr>
              <a:t>tinnunculus</a:t>
            </a:r>
            <a:r>
              <a:rPr lang="en-US" altLang="zh-CN" sz="1600" i="1" dirty="0">
                <a:solidFill>
                  <a:srgbClr val="333333"/>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和红脚隼</a:t>
            </a:r>
            <a:r>
              <a:rPr lang="en-US" altLang="zh-CN" sz="1600" i="1" dirty="0">
                <a:solidFill>
                  <a:srgbClr val="333333"/>
                </a:solidFill>
                <a:latin typeface="黑体" panose="02010609060101010101" pitchFamily="49" charset="-122"/>
                <a:ea typeface="黑体" panose="02010609060101010101" pitchFamily="49" charset="-122"/>
              </a:rPr>
              <a:t>Falco </a:t>
            </a:r>
            <a:r>
              <a:rPr lang="en-US" altLang="zh-CN" sz="1600" i="1" dirty="0" err="1">
                <a:solidFill>
                  <a:srgbClr val="333333"/>
                </a:solidFill>
                <a:latin typeface="黑体" panose="02010609060101010101" pitchFamily="49" charset="-122"/>
                <a:ea typeface="黑体" panose="02010609060101010101" pitchFamily="49" charset="-122"/>
              </a:rPr>
              <a:t>amurensis</a:t>
            </a:r>
            <a:r>
              <a:rPr lang="zh-CN" altLang="en-US" sz="1600" i="1" dirty="0">
                <a:solidFill>
                  <a:srgbClr val="333333"/>
                </a:solidFill>
                <a:latin typeface="黑体" panose="02010609060101010101" pitchFamily="49" charset="-122"/>
                <a:ea typeface="黑体" panose="02010609060101010101" pitchFamily="49" charset="-122"/>
              </a:rPr>
              <a:t>。</a:t>
            </a:r>
            <a:r>
              <a:rPr lang="en-US" altLang="zh-CN" sz="1600" dirty="0">
                <a:highlight>
                  <a:srgbClr val="FFFF00"/>
                </a:highlight>
                <a:latin typeface="黑体" panose="02010609060101010101" pitchFamily="49" charset="-122"/>
                <a:ea typeface="黑体" panose="02010609060101010101" pitchFamily="49" charset="-122"/>
              </a:rPr>
              <a:t>IUCN</a:t>
            </a:r>
            <a:r>
              <a:rPr lang="zh-CN" altLang="en-US" sz="1600" dirty="0">
                <a:highlight>
                  <a:srgbClr val="FFFF00"/>
                </a:highlight>
                <a:latin typeface="黑体" panose="02010609060101010101" pitchFamily="49" charset="-122"/>
                <a:ea typeface="黑体" panose="02010609060101010101" pitchFamily="49" charset="-122"/>
              </a:rPr>
              <a:t>易危种</a:t>
            </a:r>
            <a:r>
              <a:rPr lang="en-US" altLang="zh-CN" sz="1600" dirty="0">
                <a:highlight>
                  <a:srgbClr val="FFFF00"/>
                </a:highlight>
                <a:latin typeface="黑体" panose="02010609060101010101" pitchFamily="49" charset="-122"/>
                <a:ea typeface="黑体" panose="02010609060101010101" pitchFamily="49" charset="-122"/>
              </a:rPr>
              <a:t>1</a:t>
            </a:r>
            <a:r>
              <a:rPr lang="zh-CN" altLang="en-US" sz="1600" dirty="0">
                <a:highlight>
                  <a:srgbClr val="FFFF00"/>
                </a:highlight>
                <a:latin typeface="黑体" panose="02010609060101010101" pitchFamily="49" charset="-122"/>
                <a:ea typeface="黑体" panose="02010609060101010101" pitchFamily="49" charset="-122"/>
              </a:rPr>
              <a:t>种</a:t>
            </a:r>
            <a:r>
              <a:rPr lang="zh-CN" altLang="en-US" sz="1600" dirty="0">
                <a:latin typeface="黑体" panose="02010609060101010101" pitchFamily="49" charset="-122"/>
                <a:ea typeface="黑体" panose="02010609060101010101" pitchFamily="49" charset="-122"/>
              </a:rPr>
              <a:t>，为红头潜鸭</a:t>
            </a:r>
            <a:r>
              <a:rPr lang="en-US" altLang="zh-CN" sz="1600" i="1" dirty="0" err="1">
                <a:solidFill>
                  <a:srgbClr val="333333"/>
                </a:solidFill>
                <a:latin typeface="黑体" panose="02010609060101010101" pitchFamily="49" charset="-122"/>
                <a:ea typeface="黑体" panose="02010609060101010101" pitchFamily="49" charset="-122"/>
              </a:rPr>
              <a:t>Aythya</a:t>
            </a:r>
            <a:r>
              <a:rPr lang="en-US" altLang="zh-CN" sz="1600" i="1" dirty="0">
                <a:solidFill>
                  <a:srgbClr val="333333"/>
                </a:solidFill>
                <a:latin typeface="黑体" panose="02010609060101010101" pitchFamily="49" charset="-122"/>
                <a:ea typeface="黑体" panose="02010609060101010101" pitchFamily="49" charset="-122"/>
              </a:rPr>
              <a:t> </a:t>
            </a:r>
            <a:r>
              <a:rPr lang="en-US" altLang="zh-CN" sz="1600" i="1" dirty="0" err="1">
                <a:solidFill>
                  <a:srgbClr val="333333"/>
                </a:solidFill>
                <a:latin typeface="黑体" panose="02010609060101010101" pitchFamily="49" charset="-122"/>
                <a:ea typeface="黑体" panose="02010609060101010101" pitchFamily="49" charset="-122"/>
              </a:rPr>
              <a:t>ferina</a:t>
            </a:r>
            <a:r>
              <a:rPr lang="zh-CN" altLang="en-US" sz="1600" dirty="0">
                <a:latin typeface="黑体" panose="02010609060101010101" pitchFamily="49" charset="-122"/>
                <a:ea typeface="黑体" panose="02010609060101010101" pitchFamily="49" charset="-122"/>
              </a:rPr>
              <a:t>。</a:t>
            </a:r>
            <a:r>
              <a:rPr lang="en-US" altLang="zh-CN" sz="1600" dirty="0">
                <a:highlight>
                  <a:srgbClr val="FFFF00"/>
                </a:highlight>
                <a:latin typeface="黑体" panose="02010609060101010101" pitchFamily="49" charset="-122"/>
                <a:ea typeface="黑体" panose="02010609060101010101" pitchFamily="49" charset="-122"/>
              </a:rPr>
              <a:t>IUCN</a:t>
            </a:r>
            <a:r>
              <a:rPr lang="zh-CN" altLang="en-US" sz="1600" dirty="0">
                <a:highlight>
                  <a:srgbClr val="FFFF00"/>
                </a:highlight>
                <a:latin typeface="黑体" panose="02010609060101010101" pitchFamily="49" charset="-122"/>
                <a:ea typeface="黑体" panose="02010609060101010101" pitchFamily="49" charset="-122"/>
              </a:rPr>
              <a:t>近危种</a:t>
            </a:r>
            <a:r>
              <a:rPr lang="en-US" altLang="zh-CN" sz="1600" dirty="0">
                <a:highlight>
                  <a:srgbClr val="FFFF00"/>
                </a:highlight>
                <a:latin typeface="黑体" panose="02010609060101010101" pitchFamily="49" charset="-122"/>
                <a:ea typeface="黑体" panose="02010609060101010101" pitchFamily="49" charset="-122"/>
              </a:rPr>
              <a:t>2</a:t>
            </a:r>
            <a:r>
              <a:rPr lang="zh-CN" altLang="en-US" sz="1600" dirty="0">
                <a:highlight>
                  <a:srgbClr val="FFFF00"/>
                </a:highlight>
                <a:latin typeface="黑体" panose="02010609060101010101" pitchFamily="49" charset="-122"/>
                <a:ea typeface="黑体" panose="02010609060101010101" pitchFamily="49" charset="-122"/>
              </a:rPr>
              <a:t>种</a:t>
            </a:r>
            <a:r>
              <a:rPr lang="zh-CN" altLang="en-US" sz="1600" dirty="0">
                <a:latin typeface="黑体" panose="02010609060101010101" pitchFamily="49" charset="-122"/>
                <a:ea typeface="黑体" panose="02010609060101010101" pitchFamily="49" charset="-122"/>
              </a:rPr>
              <a:t>，黑尾塍鹬</a:t>
            </a:r>
            <a:r>
              <a:rPr lang="en-US" altLang="zh-CN" sz="1600" i="1" dirty="0" err="1">
                <a:solidFill>
                  <a:srgbClr val="333333"/>
                </a:solidFill>
                <a:latin typeface="黑体" panose="02010609060101010101" pitchFamily="49" charset="-122"/>
                <a:ea typeface="黑体" panose="02010609060101010101" pitchFamily="49" charset="-122"/>
              </a:rPr>
              <a:t>Limosa</a:t>
            </a:r>
            <a:r>
              <a:rPr lang="en-US" altLang="zh-CN" sz="1600" i="1" dirty="0">
                <a:solidFill>
                  <a:srgbClr val="333333"/>
                </a:solidFill>
                <a:latin typeface="黑体" panose="02010609060101010101" pitchFamily="49" charset="-122"/>
                <a:ea typeface="黑体" panose="02010609060101010101" pitchFamily="49" charset="-122"/>
              </a:rPr>
              <a:t> </a:t>
            </a:r>
            <a:r>
              <a:rPr lang="en-US" altLang="zh-CN" sz="1600" i="1" dirty="0" err="1">
                <a:solidFill>
                  <a:srgbClr val="333333"/>
                </a:solidFill>
                <a:latin typeface="黑体" panose="02010609060101010101" pitchFamily="49" charset="-122"/>
                <a:ea typeface="黑体" panose="02010609060101010101" pitchFamily="49" charset="-122"/>
              </a:rPr>
              <a:t>limosa</a:t>
            </a:r>
            <a:r>
              <a:rPr lang="zh-CN" altLang="en-US" sz="1600" dirty="0">
                <a:solidFill>
                  <a:srgbClr val="333333"/>
                </a:solidFill>
                <a:latin typeface="黑体" panose="02010609060101010101" pitchFamily="49" charset="-122"/>
                <a:ea typeface="黑体" panose="02010609060101010101" pitchFamily="49" charset="-122"/>
              </a:rPr>
              <a:t>和</a:t>
            </a:r>
            <a:r>
              <a:rPr lang="zh-CN" altLang="en-US" sz="1600" dirty="0">
                <a:latin typeface="黑体" panose="02010609060101010101" pitchFamily="49" charset="-122"/>
                <a:ea typeface="黑体" panose="02010609060101010101" pitchFamily="49" charset="-122"/>
              </a:rPr>
              <a:t>凤头麦鸡</a:t>
            </a:r>
            <a:r>
              <a:rPr lang="en-US" altLang="zh-CN" sz="1600" i="1" dirty="0" err="1">
                <a:solidFill>
                  <a:srgbClr val="333333"/>
                </a:solidFill>
                <a:latin typeface="黑体" panose="02010609060101010101" pitchFamily="49" charset="-122"/>
                <a:ea typeface="黑体" panose="02010609060101010101" pitchFamily="49" charset="-122"/>
              </a:rPr>
              <a:t>Vanellus</a:t>
            </a:r>
            <a:r>
              <a:rPr lang="en-US" altLang="zh-CN" sz="1600" i="1" dirty="0">
                <a:solidFill>
                  <a:srgbClr val="333333"/>
                </a:solidFill>
                <a:latin typeface="黑体" panose="02010609060101010101" pitchFamily="49" charset="-122"/>
                <a:ea typeface="黑体" panose="02010609060101010101" pitchFamily="49" charset="-122"/>
              </a:rPr>
              <a:t> </a:t>
            </a:r>
            <a:r>
              <a:rPr lang="en-US" altLang="zh-CN" sz="1600" i="1" dirty="0" err="1">
                <a:solidFill>
                  <a:srgbClr val="333333"/>
                </a:solidFill>
                <a:latin typeface="黑体" panose="02010609060101010101" pitchFamily="49" charset="-122"/>
                <a:ea typeface="黑体" panose="02010609060101010101" pitchFamily="49" charset="-122"/>
              </a:rPr>
              <a:t>vanellus</a:t>
            </a:r>
            <a:r>
              <a:rPr lang="zh-CN" altLang="en-US" sz="1600" dirty="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gn="just"/>
            <a:endParaRPr lang="en-US" altLang="zh-CN" sz="1600" dirty="0">
              <a:latin typeface="黑体" panose="02010609060101010101" pitchFamily="49" charset="-122"/>
              <a:ea typeface="黑体" panose="02010609060101010101" pitchFamily="49" charset="-122"/>
            </a:endParaRPr>
          </a:p>
          <a:p>
            <a:pPr algn="just"/>
            <a:r>
              <a:rPr lang="zh-CN" altLang="en-US" sz="1600" dirty="0">
                <a:latin typeface="黑体" panose="02010609060101010101" pitchFamily="49" charset="-122"/>
                <a:ea typeface="黑体" panose="02010609060101010101" pitchFamily="49" charset="-122"/>
              </a:rPr>
              <a:t>春季迁徙期记录到</a:t>
            </a:r>
            <a:r>
              <a:rPr lang="en-US" altLang="zh-CN" sz="1600" dirty="0">
                <a:latin typeface="黑体" panose="02010609060101010101" pitchFamily="49" charset="-122"/>
                <a:ea typeface="黑体" panose="02010609060101010101" pitchFamily="49" charset="-122"/>
              </a:rPr>
              <a:t>60</a:t>
            </a:r>
            <a:r>
              <a:rPr lang="zh-CN" altLang="en-US" sz="1600" dirty="0">
                <a:latin typeface="黑体" panose="02010609060101010101" pitchFamily="49" charset="-122"/>
                <a:ea typeface="黑体" panose="02010609060101010101" pitchFamily="49" charset="-122"/>
              </a:rPr>
              <a:t>种，雁形目和鸻形目鸟类占</a:t>
            </a:r>
            <a:r>
              <a:rPr lang="en-US" altLang="zh-CN" sz="1600" dirty="0">
                <a:latin typeface="黑体" panose="02010609060101010101" pitchFamily="49" charset="-122"/>
                <a:ea typeface="黑体" panose="02010609060101010101" pitchFamily="49" charset="-122"/>
              </a:rPr>
              <a:t>53%</a:t>
            </a:r>
            <a:r>
              <a:rPr lang="zh-CN" altLang="en-US" sz="1600" dirty="0">
                <a:latin typeface="黑体" panose="02010609060101010101" pitchFamily="49" charset="-122"/>
                <a:ea typeface="黑体" panose="02010609060101010101" pitchFamily="49" charset="-122"/>
              </a:rPr>
              <a:t>。繁殖期记录到</a:t>
            </a:r>
            <a:r>
              <a:rPr lang="en-US" altLang="zh-CN" sz="1600" dirty="0">
                <a:latin typeface="黑体" panose="02010609060101010101" pitchFamily="49" charset="-122"/>
                <a:ea typeface="黑体" panose="02010609060101010101" pitchFamily="49" charset="-122"/>
              </a:rPr>
              <a:t>45</a:t>
            </a:r>
            <a:r>
              <a:rPr lang="zh-CN" altLang="en-US" sz="1600" dirty="0">
                <a:latin typeface="黑体" panose="02010609060101010101" pitchFamily="49" charset="-122"/>
                <a:ea typeface="黑体" panose="02010609060101010101" pitchFamily="49" charset="-122"/>
              </a:rPr>
              <a:t>种，雀形目鸟类最多为</a:t>
            </a:r>
            <a:r>
              <a:rPr lang="en-US" altLang="zh-CN" sz="1600" dirty="0">
                <a:latin typeface="黑体" panose="02010609060101010101" pitchFamily="49" charset="-122"/>
                <a:ea typeface="黑体" panose="02010609060101010101" pitchFamily="49" charset="-122"/>
              </a:rPr>
              <a:t>15</a:t>
            </a:r>
            <a:r>
              <a:rPr lang="zh-CN" altLang="en-US" sz="1600" dirty="0">
                <a:latin typeface="黑体" panose="02010609060101010101" pitchFamily="49" charset="-122"/>
                <a:ea typeface="黑体" panose="02010609060101010101" pitchFamily="49" charset="-122"/>
              </a:rPr>
              <a:t>种，东方白鹳为繁殖期发现于牛心套堡。</a:t>
            </a:r>
          </a:p>
          <a:p>
            <a:pPr algn="just"/>
            <a:endParaRPr lang="zh-CN" altLang="en-US" sz="1350" dirty="0"/>
          </a:p>
        </p:txBody>
      </p:sp>
      <p:pic>
        <p:nvPicPr>
          <p:cNvPr id="13" name="图片 12">
            <a:extLst>
              <a:ext uri="{FF2B5EF4-FFF2-40B4-BE49-F238E27FC236}">
                <a16:creationId xmlns:a16="http://schemas.microsoft.com/office/drawing/2014/main" xmlns="" id="{22AE412D-B951-43D2-8F5E-38ED2A5FA6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297" y="1501356"/>
            <a:ext cx="2619467" cy="2216985"/>
          </a:xfrm>
          <a:prstGeom prst="rect">
            <a:avLst/>
          </a:prstGeom>
        </p:spPr>
      </p:pic>
      <p:pic>
        <p:nvPicPr>
          <p:cNvPr id="15" name="图片 14">
            <a:extLst>
              <a:ext uri="{FF2B5EF4-FFF2-40B4-BE49-F238E27FC236}">
                <a16:creationId xmlns:a16="http://schemas.microsoft.com/office/drawing/2014/main" xmlns="" id="{C3D1FCD7-C277-41A2-A7A5-5561C02612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19072" y="1528821"/>
            <a:ext cx="3343238" cy="2299668"/>
          </a:xfrm>
          <a:prstGeom prst="rect">
            <a:avLst/>
          </a:prstGeom>
        </p:spPr>
      </p:pic>
      <p:pic>
        <p:nvPicPr>
          <p:cNvPr id="17" name="图片 16">
            <a:extLst>
              <a:ext uri="{FF2B5EF4-FFF2-40B4-BE49-F238E27FC236}">
                <a16:creationId xmlns:a16="http://schemas.microsoft.com/office/drawing/2014/main" xmlns="" id="{E349F17A-1A13-459A-8BC6-331AE0C4A6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7325" y="1528821"/>
            <a:ext cx="3181179" cy="2305821"/>
          </a:xfrm>
          <a:prstGeom prst="rect">
            <a:avLst/>
          </a:prstGeom>
        </p:spPr>
      </p:pic>
      <p:sp>
        <p:nvSpPr>
          <p:cNvPr id="9" name="文本框 8">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0" name="文本框 9">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152147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xmlns="" id="{8780CC37-AA9E-44F1-914D-8151AEA5B1A7}"/>
              </a:ext>
            </a:extLst>
          </p:cNvPr>
          <p:cNvPicPr>
            <a:picLocks noChangeAspect="1"/>
          </p:cNvPicPr>
          <p:nvPr/>
        </p:nvPicPr>
        <p:blipFill>
          <a:blip r:embed="rId3" cstate="print"/>
          <a:stretch>
            <a:fillRect/>
          </a:stretch>
        </p:blipFill>
        <p:spPr>
          <a:xfrm>
            <a:off x="-26728" y="5406370"/>
            <a:ext cx="1534708" cy="1046966"/>
          </a:xfrm>
          <a:prstGeom prst="rect">
            <a:avLst/>
          </a:prstGeom>
        </p:spPr>
      </p:pic>
      <p:pic>
        <p:nvPicPr>
          <p:cNvPr id="4" name="图片 3">
            <a:extLst>
              <a:ext uri="{FF2B5EF4-FFF2-40B4-BE49-F238E27FC236}">
                <a16:creationId xmlns:a16="http://schemas.microsoft.com/office/drawing/2014/main" xmlns="" id="{578A1BAE-C758-48BE-ABF8-C32F4DA17760}"/>
              </a:ext>
            </a:extLst>
          </p:cNvPr>
          <p:cNvPicPr>
            <a:picLocks noChangeAspect="1"/>
          </p:cNvPicPr>
          <p:nvPr/>
        </p:nvPicPr>
        <p:blipFill>
          <a:blip r:embed="rId4" cstate="print"/>
          <a:stretch>
            <a:fillRect/>
          </a:stretch>
        </p:blipFill>
        <p:spPr>
          <a:xfrm>
            <a:off x="2108318" y="5412061"/>
            <a:ext cx="1177018" cy="1028732"/>
          </a:xfrm>
          <a:prstGeom prst="rect">
            <a:avLst/>
          </a:prstGeom>
        </p:spPr>
      </p:pic>
      <p:pic>
        <p:nvPicPr>
          <p:cNvPr id="1026" name="Picture 2">
            <a:extLst>
              <a:ext uri="{FF2B5EF4-FFF2-40B4-BE49-F238E27FC236}">
                <a16:creationId xmlns:a16="http://schemas.microsoft.com/office/drawing/2014/main" xmlns="" id="{851DA569-FAEC-4A27-800A-005F57DE09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550" y="5411924"/>
            <a:ext cx="1356380" cy="103537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a:extLst>
              <a:ext uri="{FF2B5EF4-FFF2-40B4-BE49-F238E27FC236}">
                <a16:creationId xmlns:a16="http://schemas.microsoft.com/office/drawing/2014/main" xmlns="" id="{74C98765-4912-4126-8859-6D64A0DB2F2C}"/>
              </a:ext>
            </a:extLst>
          </p:cNvPr>
          <p:cNvPicPr>
            <a:picLocks noChangeAspect="1"/>
          </p:cNvPicPr>
          <p:nvPr/>
        </p:nvPicPr>
        <p:blipFill>
          <a:blip r:embed="rId6" cstate="print"/>
          <a:stretch>
            <a:fillRect/>
          </a:stretch>
        </p:blipFill>
        <p:spPr>
          <a:xfrm>
            <a:off x="3142208" y="5412198"/>
            <a:ext cx="1489887" cy="1028732"/>
          </a:xfrm>
          <a:prstGeom prst="rect">
            <a:avLst/>
          </a:prstGeom>
        </p:spPr>
      </p:pic>
      <p:pic>
        <p:nvPicPr>
          <p:cNvPr id="14" name="图片 13">
            <a:extLst>
              <a:ext uri="{FF2B5EF4-FFF2-40B4-BE49-F238E27FC236}">
                <a16:creationId xmlns:a16="http://schemas.microsoft.com/office/drawing/2014/main" xmlns="" id="{D7798F5D-389C-4F05-AA53-37FBA1182E99}"/>
              </a:ext>
            </a:extLst>
          </p:cNvPr>
          <p:cNvPicPr>
            <a:picLocks noChangeAspect="1"/>
          </p:cNvPicPr>
          <p:nvPr/>
        </p:nvPicPr>
        <p:blipFill>
          <a:blip r:embed="rId7" cstate="print"/>
          <a:stretch>
            <a:fillRect/>
          </a:stretch>
        </p:blipFill>
        <p:spPr>
          <a:xfrm>
            <a:off x="4265649" y="5409815"/>
            <a:ext cx="1649780" cy="1031114"/>
          </a:xfrm>
          <a:prstGeom prst="rect">
            <a:avLst/>
          </a:prstGeom>
        </p:spPr>
      </p:pic>
      <p:pic>
        <p:nvPicPr>
          <p:cNvPr id="13" name="图片 12">
            <a:extLst>
              <a:ext uri="{FF2B5EF4-FFF2-40B4-BE49-F238E27FC236}">
                <a16:creationId xmlns:a16="http://schemas.microsoft.com/office/drawing/2014/main" xmlns="" id="{4D6FFBE1-B81C-427A-A304-3D3638F13DFC}"/>
              </a:ext>
            </a:extLst>
          </p:cNvPr>
          <p:cNvPicPr>
            <a:picLocks noChangeAspect="1"/>
          </p:cNvPicPr>
          <p:nvPr/>
        </p:nvPicPr>
        <p:blipFill>
          <a:blip r:embed="rId8" cstate="print"/>
          <a:stretch>
            <a:fillRect/>
          </a:stretch>
        </p:blipFill>
        <p:spPr>
          <a:xfrm>
            <a:off x="5323036" y="5406430"/>
            <a:ext cx="1649780" cy="1046906"/>
          </a:xfrm>
          <a:prstGeom prst="rect">
            <a:avLst/>
          </a:prstGeom>
        </p:spPr>
      </p:pic>
      <p:sp>
        <p:nvSpPr>
          <p:cNvPr id="6" name="Text Box 42">
            <a:extLst>
              <a:ext uri="{FF2B5EF4-FFF2-40B4-BE49-F238E27FC236}">
                <a16:creationId xmlns:a16="http://schemas.microsoft.com/office/drawing/2014/main" xmlns="" id="{EF3A7BF7-BBE9-4FD7-8467-2831B7D7D4C6}"/>
              </a:ext>
            </a:extLst>
          </p:cNvPr>
          <p:cNvSpPr txBox="1">
            <a:spLocks noChangeArrowheads="1"/>
          </p:cNvSpPr>
          <p:nvPr/>
        </p:nvSpPr>
        <p:spPr bwMode="auto">
          <a:xfrm>
            <a:off x="-15479" y="1004888"/>
            <a:ext cx="3284874" cy="369332"/>
          </a:xfrm>
          <a:prstGeom prst="rect">
            <a:avLst/>
          </a:prstGeom>
          <a:noFill/>
          <a:ln w="9525">
            <a:noFill/>
            <a:miter lim="800000"/>
            <a:headEnd/>
            <a:tailEnd/>
          </a:ln>
        </p:spPr>
        <p:txBody>
          <a:bodyPr wrap="none">
            <a:spAutoFit/>
          </a:bodyPr>
          <a:lstStyle/>
          <a:p>
            <a:pPr eaLnBrk="1" hangingPunct="1">
              <a:buFont typeface="Arial" pitchFamily="34" charset="0"/>
              <a:buNone/>
            </a:pPr>
            <a:r>
              <a:rPr lang="zh-CN" altLang="en-US" dirty="0">
                <a:solidFill>
                  <a:srgbClr val="FF9900"/>
                </a:solidFill>
                <a:latin typeface="微软雅黑" pitchFamily="34" charset="-122"/>
                <a:ea typeface="微软雅黑" pitchFamily="34" charset="-122"/>
              </a:rPr>
              <a:t>鸟类多样性</a:t>
            </a:r>
            <a:r>
              <a:rPr lang="en-US" altLang="zh-CN" dirty="0">
                <a:solidFill>
                  <a:srgbClr val="00B050"/>
                </a:solidFill>
                <a:latin typeface="微软雅黑" pitchFamily="34" charset="-122"/>
                <a:ea typeface="微软雅黑" pitchFamily="34" charset="-122"/>
              </a:rPr>
              <a:t>-</a:t>
            </a:r>
            <a:r>
              <a:rPr lang="zh-CN" altLang="en-US" dirty="0">
                <a:solidFill>
                  <a:srgbClr val="00B050"/>
                </a:solidFill>
                <a:latin typeface="微软雅黑" pitchFamily="34" charset="-122"/>
                <a:ea typeface="微软雅黑" pitchFamily="34" charset="-122"/>
              </a:rPr>
              <a:t>不同湖区分布情况</a:t>
            </a:r>
            <a:endParaRPr lang="en-US" altLang="zh-CN" dirty="0">
              <a:solidFill>
                <a:srgbClr val="00B050"/>
              </a:solidFill>
              <a:latin typeface="微软雅黑" pitchFamily="34" charset="-122"/>
              <a:ea typeface="微软雅黑" pitchFamily="34" charset="-122"/>
            </a:endParaRPr>
          </a:p>
        </p:txBody>
      </p:sp>
      <p:sp>
        <p:nvSpPr>
          <p:cNvPr id="7" name="矩形 6">
            <a:extLst>
              <a:ext uri="{FF2B5EF4-FFF2-40B4-BE49-F238E27FC236}">
                <a16:creationId xmlns:a16="http://schemas.microsoft.com/office/drawing/2014/main" xmlns="" id="{1A400467-276A-45DE-9740-5BDF8E82D8BC}"/>
              </a:ext>
            </a:extLst>
          </p:cNvPr>
          <p:cNvSpPr/>
          <p:nvPr/>
        </p:nvSpPr>
        <p:spPr>
          <a:xfrm flipV="1">
            <a:off x="0" y="1348027"/>
            <a:ext cx="9144000" cy="34289"/>
          </a:xfrm>
          <a:prstGeom prst="rect">
            <a:avLst/>
          </a:prstGeom>
          <a:solidFill>
            <a:srgbClr val="FF91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1013">
              <a:sym typeface="+mn-ea"/>
            </a:endParaRPr>
          </a:p>
        </p:txBody>
      </p:sp>
      <p:graphicFrame>
        <p:nvGraphicFramePr>
          <p:cNvPr id="8" name="表格 7">
            <a:extLst>
              <a:ext uri="{FF2B5EF4-FFF2-40B4-BE49-F238E27FC236}">
                <a16:creationId xmlns:a16="http://schemas.microsoft.com/office/drawing/2014/main" xmlns="" id="{8483FD4E-144A-4E80-BC81-E4A2A360878F}"/>
              </a:ext>
            </a:extLst>
          </p:cNvPr>
          <p:cNvGraphicFramePr>
            <a:graphicFrameLocks noGrp="1"/>
          </p:cNvGraphicFramePr>
          <p:nvPr>
            <p:extLst/>
          </p:nvPr>
        </p:nvGraphicFramePr>
        <p:xfrm>
          <a:off x="107502" y="1818287"/>
          <a:ext cx="4983035" cy="3223500"/>
        </p:xfrm>
        <a:graphic>
          <a:graphicData uri="http://schemas.openxmlformats.org/drawingml/2006/table">
            <a:tbl>
              <a:tblPr>
                <a:tableStyleId>{5C22544A-7EE6-4342-B048-85BDC9FD1C3A}</a:tableStyleId>
              </a:tblPr>
              <a:tblGrid>
                <a:gridCol w="996607">
                  <a:extLst>
                    <a:ext uri="{9D8B030D-6E8A-4147-A177-3AD203B41FA5}">
                      <a16:colId xmlns:a16="http://schemas.microsoft.com/office/drawing/2014/main" xmlns="" val="3060232491"/>
                    </a:ext>
                  </a:extLst>
                </a:gridCol>
                <a:gridCol w="996607">
                  <a:extLst>
                    <a:ext uri="{9D8B030D-6E8A-4147-A177-3AD203B41FA5}">
                      <a16:colId xmlns:a16="http://schemas.microsoft.com/office/drawing/2014/main" xmlns="" val="2059192758"/>
                    </a:ext>
                  </a:extLst>
                </a:gridCol>
                <a:gridCol w="996607">
                  <a:extLst>
                    <a:ext uri="{9D8B030D-6E8A-4147-A177-3AD203B41FA5}">
                      <a16:colId xmlns:a16="http://schemas.microsoft.com/office/drawing/2014/main" xmlns="" val="3150917887"/>
                    </a:ext>
                  </a:extLst>
                </a:gridCol>
                <a:gridCol w="996607">
                  <a:extLst>
                    <a:ext uri="{9D8B030D-6E8A-4147-A177-3AD203B41FA5}">
                      <a16:colId xmlns:a16="http://schemas.microsoft.com/office/drawing/2014/main" xmlns="" val="818810330"/>
                    </a:ext>
                  </a:extLst>
                </a:gridCol>
                <a:gridCol w="996607">
                  <a:extLst>
                    <a:ext uri="{9D8B030D-6E8A-4147-A177-3AD203B41FA5}">
                      <a16:colId xmlns:a16="http://schemas.microsoft.com/office/drawing/2014/main" xmlns="" val="2680435841"/>
                    </a:ext>
                  </a:extLst>
                </a:gridCol>
              </a:tblGrid>
              <a:tr h="209312">
                <a:tc>
                  <a:txBody>
                    <a:bodyPr/>
                    <a:lstStyle/>
                    <a:p>
                      <a:pPr algn="l"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zh-CN" altLang="en-US" sz="1400" u="none" strike="noStrike" dirty="0">
                          <a:solidFill>
                            <a:schemeClr val="tx1"/>
                          </a:solidFill>
                          <a:effectLst/>
                          <a:latin typeface="华光楷体_CNKI" panose="02000500000000000000" pitchFamily="2" charset="-122"/>
                          <a:ea typeface="华光楷体_CNKI" panose="02000500000000000000" pitchFamily="2" charset="-122"/>
                        </a:rPr>
                        <a:t>新庙泡</a:t>
                      </a:r>
                      <a:endParaRPr lang="zh-CN" altLang="en-US" sz="1400" b="0" i="0" u="none" strike="noStrike" dirty="0">
                        <a:solidFill>
                          <a:schemeClr val="tx1"/>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zh-CN" altLang="en-US" sz="1400" u="none" strike="noStrike" dirty="0">
                          <a:solidFill>
                            <a:schemeClr val="tx1"/>
                          </a:solidFill>
                          <a:effectLst/>
                          <a:latin typeface="华光楷体_CNKI" panose="02000500000000000000" pitchFamily="2" charset="-122"/>
                          <a:ea typeface="华光楷体_CNKI" panose="02000500000000000000" pitchFamily="2" charset="-122"/>
                        </a:rPr>
                        <a:t>小西米泡</a:t>
                      </a:r>
                      <a:endParaRPr lang="zh-CN" altLang="en-US" sz="1400" b="0" i="0" u="none" strike="noStrike" dirty="0">
                        <a:solidFill>
                          <a:schemeClr val="tx1"/>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zh-CN" altLang="en-US" sz="1400" u="none" strike="noStrike" dirty="0">
                          <a:solidFill>
                            <a:schemeClr val="tx1"/>
                          </a:solidFill>
                          <a:effectLst/>
                          <a:latin typeface="华光楷体_CNKI" panose="02000500000000000000" pitchFamily="2" charset="-122"/>
                          <a:ea typeface="华光楷体_CNKI" panose="02000500000000000000" pitchFamily="2" charset="-122"/>
                        </a:rPr>
                        <a:t>大岗泡</a:t>
                      </a:r>
                      <a:endParaRPr lang="zh-CN" altLang="en-US" sz="1400" b="0" i="0" u="none" strike="noStrike" dirty="0">
                        <a:solidFill>
                          <a:schemeClr val="tx1"/>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zh-CN" altLang="en-US" sz="1400" u="none" strike="noStrike" dirty="0">
                          <a:solidFill>
                            <a:schemeClr val="tx1"/>
                          </a:solidFill>
                          <a:effectLst/>
                          <a:latin typeface="华光楷体_CNKI" panose="02000500000000000000" pitchFamily="2" charset="-122"/>
                          <a:ea typeface="华光楷体_CNKI" panose="02000500000000000000" pitchFamily="2" charset="-122"/>
                        </a:rPr>
                        <a:t>牛心套堡</a:t>
                      </a:r>
                      <a:endParaRPr lang="zh-CN" altLang="en-US" sz="1400" b="0" i="0" u="none" strike="noStrike" dirty="0">
                        <a:solidFill>
                          <a:schemeClr val="tx1"/>
                        </a:solidFill>
                        <a:effectLst/>
                        <a:latin typeface="华光楷体_CNKI" panose="02000500000000000000" pitchFamily="2" charset="-122"/>
                        <a:ea typeface="华光楷体_CNKI" panose="02000500000000000000" pitchFamily="2" charset="-122"/>
                      </a:endParaRPr>
                    </a:p>
                  </a:txBody>
                  <a:tcPr marL="3572" marR="3572" marT="3572" marB="0" anchor="ctr"/>
                </a:tc>
                <a:extLst>
                  <a:ext uri="{0D108BD9-81ED-4DB2-BD59-A6C34878D82A}">
                    <a16:rowId xmlns:a16="http://schemas.microsoft.com/office/drawing/2014/main" xmlns="" val="2237619935"/>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䴙䴘目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dirty="0">
                          <a:effectLst/>
                        </a:rPr>
                        <a:t>2</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rPr>
                        <a:t>2</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2</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2078047190"/>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鹈形目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dirty="0">
                          <a:effectLst/>
                        </a:rPr>
                        <a:t>1</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268468151"/>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鹳形目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3</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4</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3790518497"/>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雁形目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13</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4</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6</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10</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2204518962"/>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隼形目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2</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2</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694718098"/>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鸡形目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940701446"/>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鹤形目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rPr>
                        <a:t>1</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1253488634"/>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鸻形目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5</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9</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6</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highlight>
                            <a:srgbClr val="FFFF00"/>
                          </a:highlight>
                        </a:rPr>
                        <a:t>6</a:t>
                      </a:r>
                      <a:endParaRPr lang="en-US" altLang="zh-CN" sz="1200" b="0" i="0" u="none" strike="noStrike" dirty="0">
                        <a:solidFill>
                          <a:srgbClr val="000000"/>
                        </a:solidFill>
                        <a:effectLst/>
                        <a:highlight>
                          <a:srgbClr val="FFFF00"/>
                        </a:highligh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4286197584"/>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鸽形目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161855039"/>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鸮形目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rPr>
                        <a:t>1</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2406391608"/>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戴胜目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783813009"/>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鸻形目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rPr>
                        <a:t>1</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1340664149"/>
                  </a:ext>
                </a:extLst>
              </a:tr>
              <a:tr h="209312">
                <a:tc>
                  <a:txBody>
                    <a:bodyPr/>
                    <a:lstStyle/>
                    <a:p>
                      <a:pPr algn="l" fontAlgn="ctr"/>
                      <a:r>
                        <a:rPr lang="zh-CN" altLang="en-US" sz="1400" b="1" u="none" strike="noStrike" dirty="0">
                          <a:effectLst/>
                          <a:latin typeface="华光楷体_CNKI" panose="02000500000000000000" pitchFamily="2" charset="-122"/>
                          <a:ea typeface="华光楷体_CNKI" panose="02000500000000000000" pitchFamily="2" charset="-122"/>
                        </a:rPr>
                        <a:t>雀形目</a:t>
                      </a:r>
                      <a:endParaRPr lang="zh-CN" altLang="en-US" sz="14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2</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endParaRPr lang="zh-CN" altLang="en-US"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rPr>
                        <a:t>7</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3678487142"/>
                  </a:ext>
                </a:extLst>
              </a:tr>
              <a:tr h="186452">
                <a:tc>
                  <a:txBody>
                    <a:bodyPr/>
                    <a:lstStyle/>
                    <a:p>
                      <a:pPr algn="l" fontAlgn="ctr"/>
                      <a:r>
                        <a:rPr lang="zh-CN" altLang="en-US" sz="1200" b="1" u="none" strike="noStrike" dirty="0">
                          <a:effectLst/>
                          <a:latin typeface="华光楷体_CNKI" panose="02000500000000000000" pitchFamily="2" charset="-122"/>
                          <a:ea typeface="华光楷体_CNKI" panose="02000500000000000000" pitchFamily="2" charset="-122"/>
                        </a:rPr>
                        <a:t>总计</a:t>
                      </a:r>
                      <a:endParaRPr lang="zh-CN" altLang="en-US" sz="1200" b="1" i="0" u="none" strike="noStrike" dirty="0">
                        <a:solidFill>
                          <a:srgbClr val="000000"/>
                        </a:solidFill>
                        <a:effectLst/>
                        <a:latin typeface="华光楷体_CNKI" panose="02000500000000000000" pitchFamily="2" charset="-122"/>
                        <a:ea typeface="华光楷体_CNKI" panose="02000500000000000000" pitchFamily="2" charset="-122"/>
                      </a:endParaRPr>
                    </a:p>
                  </a:txBody>
                  <a:tcPr marL="3572" marR="3572" marT="3572" marB="0" anchor="ctr"/>
                </a:tc>
                <a:tc>
                  <a:txBody>
                    <a:bodyPr/>
                    <a:lstStyle/>
                    <a:p>
                      <a:pPr algn="ctr" fontAlgn="ctr"/>
                      <a:r>
                        <a:rPr lang="en-US" altLang="zh-CN" sz="1200" u="none" strike="noStrike">
                          <a:effectLst/>
                        </a:rPr>
                        <a:t>32</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17</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a:effectLst/>
                        </a:rPr>
                        <a:t>15</a:t>
                      </a:r>
                      <a:endParaRPr lang="en-US" altLang="zh-CN" sz="1200" b="0" i="0" u="none" strike="noStrike">
                        <a:solidFill>
                          <a:srgbClr val="000000"/>
                        </a:solidFill>
                        <a:effectLst/>
                        <a:latin typeface="宋体" panose="02010600030101010101" pitchFamily="2" charset="-122"/>
                        <a:ea typeface="宋体" panose="02010600030101010101" pitchFamily="2" charset="-122"/>
                      </a:endParaRPr>
                    </a:p>
                  </a:txBody>
                  <a:tcPr marL="3572" marR="3572" marT="3572" marB="0" anchor="ctr"/>
                </a:tc>
                <a:tc>
                  <a:txBody>
                    <a:bodyPr/>
                    <a:lstStyle/>
                    <a:p>
                      <a:pPr algn="ctr" fontAlgn="ctr"/>
                      <a:r>
                        <a:rPr lang="en-US" altLang="zh-CN" sz="1200" u="none" strike="noStrike" dirty="0">
                          <a:effectLst/>
                        </a:rPr>
                        <a:t>37</a:t>
                      </a:r>
                      <a:endParaRPr lang="en-US" altLang="zh-CN" sz="1200" b="0" i="0" u="none" strike="noStrike" dirty="0">
                        <a:solidFill>
                          <a:srgbClr val="000000"/>
                        </a:solidFill>
                        <a:effectLst/>
                        <a:latin typeface="宋体" panose="02010600030101010101" pitchFamily="2" charset="-122"/>
                        <a:ea typeface="宋体" panose="02010600030101010101" pitchFamily="2" charset="-122"/>
                      </a:endParaRPr>
                    </a:p>
                  </a:txBody>
                  <a:tcPr marL="3572" marR="3572" marT="3572" marB="0" anchor="ctr"/>
                </a:tc>
                <a:extLst>
                  <a:ext uri="{0D108BD9-81ED-4DB2-BD59-A6C34878D82A}">
                    <a16:rowId xmlns:a16="http://schemas.microsoft.com/office/drawing/2014/main" xmlns="" val="640285959"/>
                  </a:ext>
                </a:extLst>
              </a:tr>
            </a:tbl>
          </a:graphicData>
        </a:graphic>
      </p:graphicFrame>
      <p:sp>
        <p:nvSpPr>
          <p:cNvPr id="9" name="文本框 8">
            <a:extLst>
              <a:ext uri="{FF2B5EF4-FFF2-40B4-BE49-F238E27FC236}">
                <a16:creationId xmlns:a16="http://schemas.microsoft.com/office/drawing/2014/main" xmlns="" id="{2635D369-1A6C-456B-ABB4-B99E9732511C}"/>
              </a:ext>
            </a:extLst>
          </p:cNvPr>
          <p:cNvSpPr txBox="1"/>
          <p:nvPr/>
        </p:nvSpPr>
        <p:spPr>
          <a:xfrm>
            <a:off x="889651" y="1440367"/>
            <a:ext cx="4176463" cy="400110"/>
          </a:xfrm>
          <a:prstGeom prst="rect">
            <a:avLst/>
          </a:prstGeom>
          <a:noFill/>
        </p:spPr>
        <p:txBody>
          <a:bodyPr wrap="square" rtlCol="0">
            <a:spAutoFit/>
          </a:bodyPr>
          <a:lstStyle/>
          <a:p>
            <a:r>
              <a:rPr lang="zh-CN" altLang="en-US" sz="2000" dirty="0">
                <a:latin typeface="黑体" panose="02010609060101010101" pitchFamily="49" charset="-122"/>
                <a:ea typeface="黑体" panose="02010609060101010101" pitchFamily="49" charset="-122"/>
              </a:rPr>
              <a:t>项目区春季迁徙期分布鸟种数</a:t>
            </a:r>
          </a:p>
        </p:txBody>
      </p:sp>
      <p:sp>
        <p:nvSpPr>
          <p:cNvPr id="10" name="文本框 9">
            <a:extLst>
              <a:ext uri="{FF2B5EF4-FFF2-40B4-BE49-F238E27FC236}">
                <a16:creationId xmlns:a16="http://schemas.microsoft.com/office/drawing/2014/main" xmlns="" id="{06F2E6DA-7B73-4CDD-A51E-A12A2F36E39D}"/>
              </a:ext>
            </a:extLst>
          </p:cNvPr>
          <p:cNvSpPr txBox="1"/>
          <p:nvPr/>
        </p:nvSpPr>
        <p:spPr>
          <a:xfrm>
            <a:off x="5309527" y="2352261"/>
            <a:ext cx="3750049" cy="203132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en-US" dirty="0">
                <a:latin typeface="黑体" panose="02010609060101010101" pitchFamily="49" charset="-122"/>
                <a:ea typeface="黑体" panose="02010609060101010101" pitchFamily="49" charset="-122"/>
              </a:rPr>
              <a:t>四个湖区记录到鸟种不同。鹳形目鸟类全部，雁形目鸟类大部分，记录于新庙泡和牛心套堡；鸻形目鸟种主要记录于小西米泡（如</a:t>
            </a:r>
            <a:r>
              <a:rPr lang="en-US" altLang="zh-CN" dirty="0">
                <a:latin typeface="黑体" panose="02010609060101010101" pitchFamily="49" charset="-122"/>
                <a:ea typeface="黑体" panose="02010609060101010101" pitchFamily="49" charset="-122"/>
              </a:rPr>
              <a:t>2100</a:t>
            </a:r>
            <a:r>
              <a:rPr lang="zh-CN" altLang="en-US" dirty="0">
                <a:latin typeface="黑体" panose="02010609060101010101" pitchFamily="49" charset="-122"/>
                <a:ea typeface="黑体" panose="02010609060101010101" pitchFamily="49" charset="-122"/>
              </a:rPr>
              <a:t>只红嘴鸥）和大岗泡（如反嘴鹬）。鸟种分布特点与湖区水深和景观结构有关。</a:t>
            </a:r>
          </a:p>
        </p:txBody>
      </p:sp>
      <p:pic>
        <p:nvPicPr>
          <p:cNvPr id="3" name="图片 2">
            <a:extLst>
              <a:ext uri="{FF2B5EF4-FFF2-40B4-BE49-F238E27FC236}">
                <a16:creationId xmlns:a16="http://schemas.microsoft.com/office/drawing/2014/main" xmlns="" id="{06B0E8A3-4182-440A-A294-E755C7D64A0B}"/>
              </a:ext>
            </a:extLst>
          </p:cNvPr>
          <p:cNvPicPr>
            <a:picLocks noChangeAspect="1"/>
          </p:cNvPicPr>
          <p:nvPr/>
        </p:nvPicPr>
        <p:blipFill>
          <a:blip r:embed="rId9" cstate="print"/>
          <a:stretch>
            <a:fillRect/>
          </a:stretch>
        </p:blipFill>
        <p:spPr>
          <a:xfrm>
            <a:off x="7709992" y="5405401"/>
            <a:ext cx="1434008" cy="1039943"/>
          </a:xfrm>
          <a:prstGeom prst="rect">
            <a:avLst/>
          </a:prstGeom>
        </p:spPr>
      </p:pic>
      <p:pic>
        <p:nvPicPr>
          <p:cNvPr id="5" name="图片 4">
            <a:extLst>
              <a:ext uri="{FF2B5EF4-FFF2-40B4-BE49-F238E27FC236}">
                <a16:creationId xmlns:a16="http://schemas.microsoft.com/office/drawing/2014/main" xmlns="" id="{2627E1C8-19D3-4DF3-B3A8-AD9F6E29EDB0}"/>
              </a:ext>
            </a:extLst>
          </p:cNvPr>
          <p:cNvPicPr>
            <a:picLocks noChangeAspect="1"/>
          </p:cNvPicPr>
          <p:nvPr/>
        </p:nvPicPr>
        <p:blipFill>
          <a:blip r:embed="rId10" cstate="print"/>
          <a:stretch>
            <a:fillRect/>
          </a:stretch>
        </p:blipFill>
        <p:spPr>
          <a:xfrm>
            <a:off x="6424192" y="5401642"/>
            <a:ext cx="1285801" cy="1039944"/>
          </a:xfrm>
          <a:prstGeom prst="rect">
            <a:avLst/>
          </a:prstGeom>
        </p:spPr>
      </p:pic>
      <p:sp>
        <p:nvSpPr>
          <p:cNvPr id="17" name="文本框 16">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8" name="文本框 17">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6537995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a:extLst>
              <a:ext uri="{FF2B5EF4-FFF2-40B4-BE49-F238E27FC236}">
                <a16:creationId xmlns:a16="http://schemas.microsoft.com/office/drawing/2014/main" xmlns="" id="{AB7D2EC6-3281-4F49-8A34-A607556D09D4}"/>
              </a:ext>
            </a:extLst>
          </p:cNvPr>
          <p:cNvSpPr txBox="1">
            <a:spLocks noChangeArrowheads="1"/>
          </p:cNvSpPr>
          <p:nvPr/>
        </p:nvSpPr>
        <p:spPr bwMode="auto">
          <a:xfrm>
            <a:off x="-15479" y="1043444"/>
            <a:ext cx="3515706" cy="369332"/>
          </a:xfrm>
          <a:prstGeom prst="rect">
            <a:avLst/>
          </a:prstGeom>
          <a:noFill/>
          <a:ln w="9525">
            <a:noFill/>
            <a:miter lim="800000"/>
            <a:headEnd/>
            <a:tailEnd/>
          </a:ln>
        </p:spPr>
        <p:txBody>
          <a:bodyPr wrap="none">
            <a:spAutoFit/>
          </a:bodyPr>
          <a:lstStyle/>
          <a:p>
            <a:pPr eaLnBrk="1" hangingPunct="1">
              <a:buFont typeface="Arial" pitchFamily="34" charset="0"/>
              <a:buNone/>
            </a:pPr>
            <a:r>
              <a:rPr lang="zh-CN" altLang="en-US" dirty="0">
                <a:solidFill>
                  <a:srgbClr val="FF9900"/>
                </a:solidFill>
                <a:latin typeface="微软雅黑" pitchFamily="34" charset="-122"/>
                <a:ea typeface="微软雅黑" pitchFamily="34" charset="-122"/>
              </a:rPr>
              <a:t>鸟类多样性</a:t>
            </a:r>
            <a:r>
              <a:rPr lang="en-US" altLang="zh-CN" dirty="0">
                <a:solidFill>
                  <a:srgbClr val="00B050"/>
                </a:solidFill>
                <a:latin typeface="微软雅黑" pitchFamily="34" charset="-122"/>
                <a:ea typeface="微软雅黑" pitchFamily="34" charset="-122"/>
              </a:rPr>
              <a:t>-</a:t>
            </a:r>
            <a:r>
              <a:rPr lang="zh-CN" altLang="en-US" dirty="0" smtClean="0">
                <a:solidFill>
                  <a:srgbClr val="00B050"/>
                </a:solidFill>
                <a:latin typeface="微软雅黑" pitchFamily="34" charset="-122"/>
                <a:ea typeface="微软雅黑" pitchFamily="34" charset="-122"/>
              </a:rPr>
              <a:t>不同项目区</a:t>
            </a:r>
            <a:r>
              <a:rPr lang="zh-CN" altLang="en-US" dirty="0">
                <a:solidFill>
                  <a:srgbClr val="00B050"/>
                </a:solidFill>
                <a:latin typeface="微软雅黑" pitchFamily="34" charset="-122"/>
                <a:ea typeface="微软雅黑" pitchFamily="34" charset="-122"/>
              </a:rPr>
              <a:t>分布情况</a:t>
            </a:r>
            <a:endParaRPr lang="en-US" altLang="zh-CN" dirty="0">
              <a:solidFill>
                <a:srgbClr val="00B050"/>
              </a:solidFill>
              <a:latin typeface="微软雅黑" pitchFamily="34" charset="-122"/>
              <a:ea typeface="微软雅黑" pitchFamily="34" charset="-122"/>
            </a:endParaRPr>
          </a:p>
        </p:txBody>
      </p:sp>
      <p:sp>
        <p:nvSpPr>
          <p:cNvPr id="5" name="矩形 4">
            <a:extLst>
              <a:ext uri="{FF2B5EF4-FFF2-40B4-BE49-F238E27FC236}">
                <a16:creationId xmlns:a16="http://schemas.microsoft.com/office/drawing/2014/main" xmlns="" id="{71B277BC-BFB8-4E4A-A8E3-1A7EF4DC370E}"/>
              </a:ext>
            </a:extLst>
          </p:cNvPr>
          <p:cNvSpPr/>
          <p:nvPr/>
        </p:nvSpPr>
        <p:spPr>
          <a:xfrm flipV="1">
            <a:off x="-36512" y="1484784"/>
            <a:ext cx="9144000" cy="34289"/>
          </a:xfrm>
          <a:prstGeom prst="rect">
            <a:avLst/>
          </a:prstGeom>
          <a:solidFill>
            <a:srgbClr val="FF91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1013">
              <a:sym typeface="+mn-ea"/>
            </a:endParaRPr>
          </a:p>
        </p:txBody>
      </p:sp>
      <p:pic>
        <p:nvPicPr>
          <p:cNvPr id="6" name="图片 5">
            <a:extLst>
              <a:ext uri="{FF2B5EF4-FFF2-40B4-BE49-F238E27FC236}">
                <a16:creationId xmlns:a16="http://schemas.microsoft.com/office/drawing/2014/main" xmlns="" id="{75174EE1-EFC6-4767-BEDA-F47266E85426}"/>
              </a:ext>
            </a:extLst>
          </p:cNvPr>
          <p:cNvPicPr/>
          <p:nvPr/>
        </p:nvPicPr>
        <p:blipFill>
          <a:blip r:embed="rId3" cstate="print"/>
          <a:srcRect/>
          <a:stretch>
            <a:fillRect/>
          </a:stretch>
        </p:blipFill>
        <p:spPr bwMode="auto">
          <a:xfrm>
            <a:off x="905851" y="2083061"/>
            <a:ext cx="3340418" cy="2695575"/>
          </a:xfrm>
          <a:prstGeom prst="rect">
            <a:avLst/>
          </a:prstGeom>
          <a:noFill/>
          <a:ln w="9525">
            <a:noFill/>
            <a:miter lim="800000"/>
            <a:headEnd/>
            <a:tailEnd/>
          </a:ln>
        </p:spPr>
      </p:pic>
      <p:sp>
        <p:nvSpPr>
          <p:cNvPr id="7" name="椭圆 6">
            <a:extLst>
              <a:ext uri="{FF2B5EF4-FFF2-40B4-BE49-F238E27FC236}">
                <a16:creationId xmlns:a16="http://schemas.microsoft.com/office/drawing/2014/main" xmlns="" id="{70A4CDB0-B126-4285-B3E3-7EDB6562A0CF}"/>
              </a:ext>
            </a:extLst>
          </p:cNvPr>
          <p:cNvSpPr/>
          <p:nvPr/>
        </p:nvSpPr>
        <p:spPr>
          <a:xfrm>
            <a:off x="2576060" y="2744455"/>
            <a:ext cx="408215" cy="3592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椭圆 7">
            <a:extLst>
              <a:ext uri="{FF2B5EF4-FFF2-40B4-BE49-F238E27FC236}">
                <a16:creationId xmlns:a16="http://schemas.microsoft.com/office/drawing/2014/main" xmlns="" id="{F24CA423-6648-4431-A5AE-31E84148EAE9}"/>
              </a:ext>
            </a:extLst>
          </p:cNvPr>
          <p:cNvSpPr/>
          <p:nvPr/>
        </p:nvSpPr>
        <p:spPr>
          <a:xfrm>
            <a:off x="1928360" y="3596261"/>
            <a:ext cx="408215" cy="5116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箭头: 下 8">
            <a:extLst>
              <a:ext uri="{FF2B5EF4-FFF2-40B4-BE49-F238E27FC236}">
                <a16:creationId xmlns:a16="http://schemas.microsoft.com/office/drawing/2014/main" xmlns="" id="{E728FAA5-B4D4-47BE-B39F-F9CC0ED722BA}"/>
              </a:ext>
            </a:extLst>
          </p:cNvPr>
          <p:cNvSpPr/>
          <p:nvPr/>
        </p:nvSpPr>
        <p:spPr>
          <a:xfrm rot="5400000">
            <a:off x="4149930" y="2831540"/>
            <a:ext cx="125934" cy="963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文本框 9">
            <a:extLst>
              <a:ext uri="{FF2B5EF4-FFF2-40B4-BE49-F238E27FC236}">
                <a16:creationId xmlns:a16="http://schemas.microsoft.com/office/drawing/2014/main" xmlns="" id="{316AD760-0673-43DB-9770-68B77996ED54}"/>
              </a:ext>
            </a:extLst>
          </p:cNvPr>
          <p:cNvSpPr txBox="1"/>
          <p:nvPr/>
        </p:nvSpPr>
        <p:spPr>
          <a:xfrm>
            <a:off x="4212897" y="2736238"/>
            <a:ext cx="884022" cy="300082"/>
          </a:xfrm>
          <a:prstGeom prst="rect">
            <a:avLst/>
          </a:prstGeom>
          <a:noFill/>
        </p:spPr>
        <p:txBody>
          <a:bodyPr wrap="square" rtlCol="0">
            <a:spAutoFit/>
          </a:bodyPr>
          <a:lstStyle/>
          <a:p>
            <a:r>
              <a:rPr lang="zh-CN" altLang="zh-CN" sz="1350" spc="-23" dirty="0">
                <a:latin typeface="Times New Roman" panose="02020603050405020304" pitchFamily="18" charset="0"/>
                <a:ea typeface="宋体" panose="02010600030101010101" pitchFamily="2" charset="-122"/>
                <a:cs typeface="Times New Roman" panose="02020603050405020304" pitchFamily="18" charset="0"/>
              </a:rPr>
              <a:t>针尾沙锥</a:t>
            </a:r>
            <a:endParaRPr lang="zh-CN" altLang="en-US" sz="1350" dirty="0"/>
          </a:p>
        </p:txBody>
      </p:sp>
      <p:sp>
        <p:nvSpPr>
          <p:cNvPr id="11" name="箭头: 右 10">
            <a:extLst>
              <a:ext uri="{FF2B5EF4-FFF2-40B4-BE49-F238E27FC236}">
                <a16:creationId xmlns:a16="http://schemas.microsoft.com/office/drawing/2014/main" xmlns="" id="{429FB0F3-DEB3-430E-80D7-3AF139842051}"/>
              </a:ext>
            </a:extLst>
          </p:cNvPr>
          <p:cNvSpPr/>
          <p:nvPr/>
        </p:nvSpPr>
        <p:spPr>
          <a:xfrm rot="16200000">
            <a:off x="1991974" y="4721232"/>
            <a:ext cx="136753" cy="1442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文本框 11">
            <a:extLst>
              <a:ext uri="{FF2B5EF4-FFF2-40B4-BE49-F238E27FC236}">
                <a16:creationId xmlns:a16="http://schemas.microsoft.com/office/drawing/2014/main" xmlns="" id="{35C7C646-C983-4E6D-A102-4D421B9BF2F6}"/>
              </a:ext>
            </a:extLst>
          </p:cNvPr>
          <p:cNvSpPr txBox="1"/>
          <p:nvPr/>
        </p:nvSpPr>
        <p:spPr>
          <a:xfrm>
            <a:off x="4212897" y="2736238"/>
            <a:ext cx="884022" cy="300082"/>
          </a:xfrm>
          <a:prstGeom prst="rect">
            <a:avLst/>
          </a:prstGeom>
          <a:noFill/>
        </p:spPr>
        <p:txBody>
          <a:bodyPr wrap="square" rtlCol="0">
            <a:spAutoFit/>
          </a:bodyPr>
          <a:lstStyle/>
          <a:p>
            <a:r>
              <a:rPr lang="zh-CN" altLang="zh-CN" sz="1350" spc="-23" dirty="0">
                <a:latin typeface="Times New Roman" panose="02020603050405020304" pitchFamily="18" charset="0"/>
                <a:ea typeface="宋体" panose="02010600030101010101" pitchFamily="2" charset="-122"/>
                <a:cs typeface="Times New Roman" panose="02020603050405020304" pitchFamily="18" charset="0"/>
              </a:rPr>
              <a:t>针尾沙锥</a:t>
            </a:r>
            <a:endParaRPr lang="zh-CN" altLang="en-US" sz="1350" dirty="0"/>
          </a:p>
        </p:txBody>
      </p:sp>
      <p:sp>
        <p:nvSpPr>
          <p:cNvPr id="13" name="文本框 12">
            <a:extLst>
              <a:ext uri="{FF2B5EF4-FFF2-40B4-BE49-F238E27FC236}">
                <a16:creationId xmlns:a16="http://schemas.microsoft.com/office/drawing/2014/main" xmlns="" id="{DF73825A-855A-4C32-89C6-F899E0B74C13}"/>
              </a:ext>
            </a:extLst>
          </p:cNvPr>
          <p:cNvSpPr txBox="1"/>
          <p:nvPr/>
        </p:nvSpPr>
        <p:spPr>
          <a:xfrm>
            <a:off x="1661660" y="4861725"/>
            <a:ext cx="941614" cy="300082"/>
          </a:xfrm>
          <a:prstGeom prst="rect">
            <a:avLst/>
          </a:prstGeom>
          <a:noFill/>
        </p:spPr>
        <p:txBody>
          <a:bodyPr wrap="square" rtlCol="0">
            <a:spAutoFit/>
          </a:bodyPr>
          <a:lstStyle/>
          <a:p>
            <a:r>
              <a:rPr lang="zh-CN" altLang="en-US" sz="1350" dirty="0"/>
              <a:t>凤头麦鸡</a:t>
            </a:r>
          </a:p>
        </p:txBody>
      </p:sp>
      <p:sp>
        <p:nvSpPr>
          <p:cNvPr id="14" name="箭头: 下 13">
            <a:extLst>
              <a:ext uri="{FF2B5EF4-FFF2-40B4-BE49-F238E27FC236}">
                <a16:creationId xmlns:a16="http://schemas.microsoft.com/office/drawing/2014/main" xmlns="" id="{BA24B35C-D372-4FCA-AF65-128C8DDB2C75}"/>
              </a:ext>
            </a:extLst>
          </p:cNvPr>
          <p:cNvSpPr/>
          <p:nvPr/>
        </p:nvSpPr>
        <p:spPr>
          <a:xfrm rot="16200000">
            <a:off x="794842" y="2768699"/>
            <a:ext cx="141515" cy="80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文本框 14">
            <a:extLst>
              <a:ext uri="{FF2B5EF4-FFF2-40B4-BE49-F238E27FC236}">
                <a16:creationId xmlns:a16="http://schemas.microsoft.com/office/drawing/2014/main" xmlns="" id="{942426C5-C846-4C20-B987-77E3EE55C3D7}"/>
              </a:ext>
            </a:extLst>
          </p:cNvPr>
          <p:cNvSpPr txBox="1"/>
          <p:nvPr/>
        </p:nvSpPr>
        <p:spPr>
          <a:xfrm>
            <a:off x="296608" y="2678242"/>
            <a:ext cx="625929" cy="300082"/>
          </a:xfrm>
          <a:prstGeom prst="rect">
            <a:avLst/>
          </a:prstGeom>
          <a:noFill/>
        </p:spPr>
        <p:txBody>
          <a:bodyPr wrap="square" rtlCol="0">
            <a:spAutoFit/>
          </a:bodyPr>
          <a:lstStyle/>
          <a:p>
            <a:r>
              <a:rPr lang="zh-CN" altLang="en-US" sz="1350" dirty="0"/>
              <a:t>景区</a:t>
            </a:r>
          </a:p>
        </p:txBody>
      </p:sp>
      <p:pic>
        <p:nvPicPr>
          <p:cNvPr id="16" name="图片 15">
            <a:extLst>
              <a:ext uri="{FF2B5EF4-FFF2-40B4-BE49-F238E27FC236}">
                <a16:creationId xmlns:a16="http://schemas.microsoft.com/office/drawing/2014/main" xmlns="" id="{43B78C0B-7B7B-4EA8-91F8-FB77F390A946}"/>
              </a:ext>
            </a:extLst>
          </p:cNvPr>
          <p:cNvPicPr>
            <a:picLocks noChangeAspect="1"/>
          </p:cNvPicPr>
          <p:nvPr/>
        </p:nvPicPr>
        <p:blipFill>
          <a:blip r:embed="rId4" cstate="print"/>
          <a:stretch>
            <a:fillRect/>
          </a:stretch>
        </p:blipFill>
        <p:spPr>
          <a:xfrm>
            <a:off x="5183188" y="2010851"/>
            <a:ext cx="3050170" cy="2767785"/>
          </a:xfrm>
          <a:prstGeom prst="rect">
            <a:avLst/>
          </a:prstGeom>
        </p:spPr>
      </p:pic>
      <p:sp>
        <p:nvSpPr>
          <p:cNvPr id="17" name="箭头: 下 16">
            <a:extLst>
              <a:ext uri="{FF2B5EF4-FFF2-40B4-BE49-F238E27FC236}">
                <a16:creationId xmlns:a16="http://schemas.microsoft.com/office/drawing/2014/main" xmlns="" id="{A30D6A99-3FF5-4C2B-8E7F-9101E8DC450A}"/>
              </a:ext>
            </a:extLst>
          </p:cNvPr>
          <p:cNvSpPr/>
          <p:nvPr/>
        </p:nvSpPr>
        <p:spPr>
          <a:xfrm rot="5400000">
            <a:off x="8199884" y="4453510"/>
            <a:ext cx="190500" cy="1235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8" name="文本框 17">
            <a:extLst>
              <a:ext uri="{FF2B5EF4-FFF2-40B4-BE49-F238E27FC236}">
                <a16:creationId xmlns:a16="http://schemas.microsoft.com/office/drawing/2014/main" xmlns="" id="{2A41C909-B26F-4A99-B4F3-741829A9389F}"/>
              </a:ext>
            </a:extLst>
          </p:cNvPr>
          <p:cNvSpPr txBox="1"/>
          <p:nvPr/>
        </p:nvSpPr>
        <p:spPr>
          <a:xfrm>
            <a:off x="8356911" y="4272913"/>
            <a:ext cx="705403" cy="507831"/>
          </a:xfrm>
          <a:prstGeom prst="rect">
            <a:avLst/>
          </a:prstGeom>
          <a:noFill/>
        </p:spPr>
        <p:txBody>
          <a:bodyPr wrap="square" rtlCol="0">
            <a:spAutoFit/>
          </a:bodyPr>
          <a:lstStyle/>
          <a:p>
            <a:r>
              <a:rPr lang="zh-CN" altLang="en-US" sz="1350" dirty="0"/>
              <a:t>林区</a:t>
            </a:r>
            <a:endParaRPr lang="en-US" altLang="zh-CN" sz="1350" dirty="0"/>
          </a:p>
          <a:p>
            <a:r>
              <a:rPr lang="zh-CN" altLang="en-US" sz="1350" dirty="0"/>
              <a:t>长耳鸮</a:t>
            </a:r>
          </a:p>
        </p:txBody>
      </p:sp>
      <p:sp>
        <p:nvSpPr>
          <p:cNvPr id="19" name="箭头: 右 18">
            <a:extLst>
              <a:ext uri="{FF2B5EF4-FFF2-40B4-BE49-F238E27FC236}">
                <a16:creationId xmlns:a16="http://schemas.microsoft.com/office/drawing/2014/main" xmlns="" id="{59A7A886-2BAD-4DDE-AF1E-8409C1B62A33}"/>
              </a:ext>
            </a:extLst>
          </p:cNvPr>
          <p:cNvSpPr/>
          <p:nvPr/>
        </p:nvSpPr>
        <p:spPr>
          <a:xfrm rot="16200000">
            <a:off x="6636154" y="4768593"/>
            <a:ext cx="144235" cy="1223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文本框 19">
            <a:extLst>
              <a:ext uri="{FF2B5EF4-FFF2-40B4-BE49-F238E27FC236}">
                <a16:creationId xmlns:a16="http://schemas.microsoft.com/office/drawing/2014/main" xmlns="" id="{AF397694-0557-4128-AB81-FD52B2F5D481}"/>
              </a:ext>
            </a:extLst>
          </p:cNvPr>
          <p:cNvSpPr txBox="1"/>
          <p:nvPr/>
        </p:nvSpPr>
        <p:spPr>
          <a:xfrm>
            <a:off x="5582914" y="4901896"/>
            <a:ext cx="2373086" cy="300082"/>
          </a:xfrm>
          <a:prstGeom prst="rect">
            <a:avLst/>
          </a:prstGeom>
          <a:noFill/>
        </p:spPr>
        <p:txBody>
          <a:bodyPr wrap="square" rtlCol="0">
            <a:spAutoFit/>
          </a:bodyPr>
          <a:lstStyle/>
          <a:p>
            <a:r>
              <a:rPr lang="zh-CN" altLang="en-US" sz="1350" dirty="0"/>
              <a:t>鸭、鹳形目等鸟集中分布区</a:t>
            </a:r>
          </a:p>
        </p:txBody>
      </p:sp>
      <p:sp>
        <p:nvSpPr>
          <p:cNvPr id="21" name="箭头: 右 20">
            <a:extLst>
              <a:ext uri="{FF2B5EF4-FFF2-40B4-BE49-F238E27FC236}">
                <a16:creationId xmlns:a16="http://schemas.microsoft.com/office/drawing/2014/main" xmlns="" id="{A4CA6A44-3ECB-4F57-A367-33CB3E02064A}"/>
              </a:ext>
            </a:extLst>
          </p:cNvPr>
          <p:cNvSpPr/>
          <p:nvPr/>
        </p:nvSpPr>
        <p:spPr>
          <a:xfrm rot="16200000">
            <a:off x="7153792" y="4779081"/>
            <a:ext cx="144235" cy="1223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2" name="箭头: 右 21">
            <a:extLst>
              <a:ext uri="{FF2B5EF4-FFF2-40B4-BE49-F238E27FC236}">
                <a16:creationId xmlns:a16="http://schemas.microsoft.com/office/drawing/2014/main" xmlns="" id="{D23CCDD1-A935-4733-B07F-7486CAA6BE51}"/>
              </a:ext>
            </a:extLst>
          </p:cNvPr>
          <p:cNvSpPr/>
          <p:nvPr/>
        </p:nvSpPr>
        <p:spPr>
          <a:xfrm rot="16200000">
            <a:off x="6059755" y="4778739"/>
            <a:ext cx="144235" cy="1223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3" name="文本框 22">
            <a:extLst>
              <a:ext uri="{FF2B5EF4-FFF2-40B4-BE49-F238E27FC236}">
                <a16:creationId xmlns:a16="http://schemas.microsoft.com/office/drawing/2014/main" xmlns="" id="{B0A1A5DC-32F9-4FF2-8C88-53E53E3F3684}"/>
              </a:ext>
            </a:extLst>
          </p:cNvPr>
          <p:cNvSpPr txBox="1"/>
          <p:nvPr/>
        </p:nvSpPr>
        <p:spPr>
          <a:xfrm>
            <a:off x="1527757" y="5320996"/>
            <a:ext cx="6705600" cy="300082"/>
          </a:xfrm>
          <a:prstGeom prst="rect">
            <a:avLst/>
          </a:prstGeom>
          <a:noFill/>
        </p:spPr>
        <p:txBody>
          <a:bodyPr wrap="square" rtlCol="0">
            <a:spAutoFit/>
          </a:bodyPr>
          <a:lstStyle/>
          <a:p>
            <a:r>
              <a:rPr lang="zh-CN" altLang="en-US" sz="1350" dirty="0"/>
              <a:t>新庙泡湖区概况</a:t>
            </a:r>
          </a:p>
        </p:txBody>
      </p:sp>
      <p:sp>
        <p:nvSpPr>
          <p:cNvPr id="24" name="文本框 23">
            <a:extLst>
              <a:ext uri="{FF2B5EF4-FFF2-40B4-BE49-F238E27FC236}">
                <a16:creationId xmlns:a16="http://schemas.microsoft.com/office/drawing/2014/main" xmlns="" id="{CA7226D6-254D-44B4-8D21-94862441267A}"/>
              </a:ext>
            </a:extLst>
          </p:cNvPr>
          <p:cNvSpPr txBox="1"/>
          <p:nvPr/>
        </p:nvSpPr>
        <p:spPr>
          <a:xfrm>
            <a:off x="6217862" y="5361166"/>
            <a:ext cx="2177144" cy="300082"/>
          </a:xfrm>
          <a:prstGeom prst="rect">
            <a:avLst/>
          </a:prstGeom>
          <a:noFill/>
        </p:spPr>
        <p:txBody>
          <a:bodyPr wrap="square" rtlCol="0">
            <a:spAutoFit/>
          </a:bodyPr>
          <a:lstStyle/>
          <a:p>
            <a:r>
              <a:rPr lang="zh-CN" altLang="en-US" sz="1350" dirty="0"/>
              <a:t>牛心套堡概况</a:t>
            </a:r>
          </a:p>
        </p:txBody>
      </p:sp>
      <p:sp>
        <p:nvSpPr>
          <p:cNvPr id="25" name="文本框 24">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26" name="文本框 25">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558009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2">
            <a:extLst>
              <a:ext uri="{FF2B5EF4-FFF2-40B4-BE49-F238E27FC236}">
                <a16:creationId xmlns:a16="http://schemas.microsoft.com/office/drawing/2014/main" xmlns="" id="{2D321AC1-A681-4482-8545-61944B4FE7D0}"/>
              </a:ext>
            </a:extLst>
          </p:cNvPr>
          <p:cNvSpPr txBox="1">
            <a:spLocks noChangeArrowheads="1"/>
          </p:cNvSpPr>
          <p:nvPr/>
        </p:nvSpPr>
        <p:spPr bwMode="auto">
          <a:xfrm>
            <a:off x="-15479" y="1004888"/>
            <a:ext cx="3515706" cy="369332"/>
          </a:xfrm>
          <a:prstGeom prst="rect">
            <a:avLst/>
          </a:prstGeom>
          <a:noFill/>
          <a:ln w="9525">
            <a:noFill/>
            <a:miter lim="800000"/>
            <a:headEnd/>
            <a:tailEnd/>
          </a:ln>
        </p:spPr>
        <p:txBody>
          <a:bodyPr wrap="none">
            <a:spAutoFit/>
          </a:bodyPr>
          <a:lstStyle/>
          <a:p>
            <a:pPr eaLnBrk="1" hangingPunct="1">
              <a:buFont typeface="Arial" pitchFamily="34" charset="0"/>
              <a:buNone/>
            </a:pPr>
            <a:r>
              <a:rPr lang="zh-CN" altLang="en-US" dirty="0">
                <a:solidFill>
                  <a:srgbClr val="FF9900"/>
                </a:solidFill>
                <a:latin typeface="微软雅黑" pitchFamily="34" charset="-122"/>
                <a:ea typeface="微软雅黑" pitchFamily="34" charset="-122"/>
              </a:rPr>
              <a:t>鸟类多样性</a:t>
            </a:r>
            <a:r>
              <a:rPr lang="en-US" altLang="zh-CN" dirty="0">
                <a:solidFill>
                  <a:srgbClr val="00B050"/>
                </a:solidFill>
                <a:latin typeface="微软雅黑" pitchFamily="34" charset="-122"/>
                <a:ea typeface="微软雅黑" pitchFamily="34" charset="-122"/>
              </a:rPr>
              <a:t>-</a:t>
            </a:r>
            <a:r>
              <a:rPr lang="zh-CN" altLang="en-US" dirty="0" smtClean="0">
                <a:solidFill>
                  <a:srgbClr val="00B050"/>
                </a:solidFill>
                <a:latin typeface="微软雅黑" pitchFamily="34" charset="-122"/>
                <a:ea typeface="微软雅黑" pitchFamily="34" charset="-122"/>
              </a:rPr>
              <a:t>不同项目区</a:t>
            </a:r>
            <a:r>
              <a:rPr lang="zh-CN" altLang="en-US" dirty="0">
                <a:solidFill>
                  <a:srgbClr val="00B050"/>
                </a:solidFill>
                <a:latin typeface="微软雅黑" pitchFamily="34" charset="-122"/>
                <a:ea typeface="微软雅黑" pitchFamily="34" charset="-122"/>
              </a:rPr>
              <a:t>分布情况</a:t>
            </a:r>
            <a:endParaRPr lang="en-US" altLang="zh-CN" dirty="0">
              <a:solidFill>
                <a:srgbClr val="00B050"/>
              </a:solidFill>
              <a:latin typeface="微软雅黑" pitchFamily="34" charset="-122"/>
              <a:ea typeface="微软雅黑" pitchFamily="34" charset="-122"/>
            </a:endParaRPr>
          </a:p>
        </p:txBody>
      </p:sp>
      <p:sp>
        <p:nvSpPr>
          <p:cNvPr id="5" name="矩形 4">
            <a:extLst>
              <a:ext uri="{FF2B5EF4-FFF2-40B4-BE49-F238E27FC236}">
                <a16:creationId xmlns:a16="http://schemas.microsoft.com/office/drawing/2014/main" xmlns="" id="{5C94BC7B-71C9-4409-82F5-C2A79EA14C09}"/>
              </a:ext>
            </a:extLst>
          </p:cNvPr>
          <p:cNvSpPr/>
          <p:nvPr/>
        </p:nvSpPr>
        <p:spPr>
          <a:xfrm flipV="1">
            <a:off x="0" y="1348027"/>
            <a:ext cx="9144000" cy="34289"/>
          </a:xfrm>
          <a:prstGeom prst="rect">
            <a:avLst/>
          </a:prstGeom>
          <a:solidFill>
            <a:srgbClr val="FF91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1013">
              <a:sym typeface="+mn-ea"/>
            </a:endParaRPr>
          </a:p>
        </p:txBody>
      </p:sp>
      <p:pic>
        <p:nvPicPr>
          <p:cNvPr id="7" name="图片 6">
            <a:extLst>
              <a:ext uri="{FF2B5EF4-FFF2-40B4-BE49-F238E27FC236}">
                <a16:creationId xmlns:a16="http://schemas.microsoft.com/office/drawing/2014/main" xmlns="" id="{E25A56FD-0C95-440A-BA23-5956654A9118}"/>
              </a:ext>
            </a:extLst>
          </p:cNvPr>
          <p:cNvPicPr>
            <a:picLocks noChangeAspect="1"/>
          </p:cNvPicPr>
          <p:nvPr/>
        </p:nvPicPr>
        <p:blipFill>
          <a:blip r:embed="rId3" cstate="print"/>
          <a:stretch>
            <a:fillRect/>
          </a:stretch>
        </p:blipFill>
        <p:spPr>
          <a:xfrm>
            <a:off x="94979" y="1382316"/>
            <a:ext cx="4373608" cy="2477147"/>
          </a:xfrm>
          <a:prstGeom prst="rect">
            <a:avLst/>
          </a:prstGeom>
        </p:spPr>
      </p:pic>
      <p:pic>
        <p:nvPicPr>
          <p:cNvPr id="8" name="图片 7">
            <a:extLst>
              <a:ext uri="{FF2B5EF4-FFF2-40B4-BE49-F238E27FC236}">
                <a16:creationId xmlns:a16="http://schemas.microsoft.com/office/drawing/2014/main" xmlns="" id="{5B2A665F-D0E5-4F41-9756-19CD165AE8AB}"/>
              </a:ext>
            </a:extLst>
          </p:cNvPr>
          <p:cNvPicPr>
            <a:picLocks noChangeAspect="1"/>
          </p:cNvPicPr>
          <p:nvPr/>
        </p:nvPicPr>
        <p:blipFill>
          <a:blip r:embed="rId4" cstate="print"/>
          <a:stretch>
            <a:fillRect/>
          </a:stretch>
        </p:blipFill>
        <p:spPr>
          <a:xfrm>
            <a:off x="4417626" y="3970350"/>
            <a:ext cx="4726375" cy="2268145"/>
          </a:xfrm>
          <a:prstGeom prst="rect">
            <a:avLst/>
          </a:prstGeom>
        </p:spPr>
      </p:pic>
      <p:sp>
        <p:nvSpPr>
          <p:cNvPr id="9" name="文本框 8">
            <a:extLst>
              <a:ext uri="{FF2B5EF4-FFF2-40B4-BE49-F238E27FC236}">
                <a16:creationId xmlns:a16="http://schemas.microsoft.com/office/drawing/2014/main" xmlns="" id="{1B748DF9-3DC6-4C56-818B-36F067FDBCB9}"/>
              </a:ext>
            </a:extLst>
          </p:cNvPr>
          <p:cNvSpPr txBox="1"/>
          <p:nvPr/>
        </p:nvSpPr>
        <p:spPr>
          <a:xfrm>
            <a:off x="1403648" y="3893752"/>
            <a:ext cx="2341887" cy="338554"/>
          </a:xfrm>
          <a:prstGeom prst="rect">
            <a:avLst/>
          </a:prstGeom>
          <a:noFill/>
        </p:spPr>
        <p:txBody>
          <a:bodyPr wrap="square" rtlCol="0">
            <a:spAutoFit/>
          </a:bodyPr>
          <a:lstStyle/>
          <a:p>
            <a:r>
              <a:rPr lang="zh-CN" altLang="en-US" sz="1600" dirty="0">
                <a:latin typeface="黑体" panose="02010609060101010101" pitchFamily="49" charset="-122"/>
                <a:ea typeface="黑体" panose="02010609060101010101" pitchFamily="49" charset="-122"/>
              </a:rPr>
              <a:t>小西米泡概况</a:t>
            </a:r>
          </a:p>
        </p:txBody>
      </p:sp>
      <p:sp>
        <p:nvSpPr>
          <p:cNvPr id="10" name="文本框 9">
            <a:extLst>
              <a:ext uri="{FF2B5EF4-FFF2-40B4-BE49-F238E27FC236}">
                <a16:creationId xmlns:a16="http://schemas.microsoft.com/office/drawing/2014/main" xmlns="" id="{11D96F5D-E502-41CD-AF55-8A1AD70E8890}"/>
              </a:ext>
            </a:extLst>
          </p:cNvPr>
          <p:cNvSpPr txBox="1"/>
          <p:nvPr/>
        </p:nvSpPr>
        <p:spPr>
          <a:xfrm>
            <a:off x="6084168" y="6258798"/>
            <a:ext cx="2471057" cy="338554"/>
          </a:xfrm>
          <a:prstGeom prst="rect">
            <a:avLst/>
          </a:prstGeom>
          <a:noFill/>
        </p:spPr>
        <p:txBody>
          <a:bodyPr wrap="square" rtlCol="0">
            <a:spAutoFit/>
          </a:bodyPr>
          <a:lstStyle/>
          <a:p>
            <a:r>
              <a:rPr lang="zh-CN" altLang="en-US" sz="1600" dirty="0">
                <a:latin typeface="黑体" panose="02010609060101010101" pitchFamily="49" charset="-122"/>
                <a:ea typeface="黑体" panose="02010609060101010101" pitchFamily="49" charset="-122"/>
              </a:rPr>
              <a:t>大岗泡概况</a:t>
            </a:r>
          </a:p>
        </p:txBody>
      </p:sp>
      <p:sp>
        <p:nvSpPr>
          <p:cNvPr id="11" name="文本框 10">
            <a:extLst>
              <a:ext uri="{FF2B5EF4-FFF2-40B4-BE49-F238E27FC236}">
                <a16:creationId xmlns:a16="http://schemas.microsoft.com/office/drawing/2014/main" xmlns="" id="{A684A2F1-13E6-4D89-9EAF-4AAD02524E82}"/>
              </a:ext>
            </a:extLst>
          </p:cNvPr>
          <p:cNvSpPr txBox="1"/>
          <p:nvPr/>
        </p:nvSpPr>
        <p:spPr>
          <a:xfrm>
            <a:off x="4572000" y="2020725"/>
            <a:ext cx="4320479" cy="1200329"/>
          </a:xfrm>
          <a:prstGeom prst="rect">
            <a:avLst/>
          </a:prstGeom>
          <a:noFill/>
        </p:spPr>
        <p:txBody>
          <a:bodyPr wrap="square" rtlCol="0">
            <a:spAutoFit/>
          </a:bodyPr>
          <a:lstStyle/>
          <a:p>
            <a:r>
              <a:rPr lang="zh-CN" altLang="zh-CN" spc="-23" dirty="0">
                <a:highlight>
                  <a:srgbClr val="FFFF00"/>
                </a:highlight>
                <a:latin typeface="黑体" panose="02010609060101010101" pitchFamily="49" charset="-122"/>
                <a:ea typeface="黑体" panose="02010609060101010101" pitchFamily="49" charset="-122"/>
                <a:cs typeface="Times New Roman" panose="02020603050405020304" pitchFamily="18" charset="0"/>
              </a:rPr>
              <a:t>小西米泡</a:t>
            </a:r>
            <a:r>
              <a:rPr lang="zh-CN" altLang="zh-CN" spc="-23" dirty="0">
                <a:latin typeface="黑体" panose="02010609060101010101" pitchFamily="49" charset="-122"/>
                <a:ea typeface="黑体" panose="02010609060101010101" pitchFamily="49" charset="-122"/>
                <a:cs typeface="Times New Roman" panose="02020603050405020304" pitchFamily="18" charset="0"/>
              </a:rPr>
              <a:t>以浅滩区和浅水区为主，为此分布的鸟种以无潜水习性的雁鸭、鸥类和鸻鹬类为主。</a:t>
            </a:r>
            <a:r>
              <a:rPr lang="en-US" altLang="zh-CN" spc="-23" dirty="0">
                <a:latin typeface="黑体" panose="02010609060101010101" pitchFamily="49" charset="-122"/>
                <a:ea typeface="黑体" panose="02010609060101010101" pitchFamily="49" charset="-122"/>
              </a:rPr>
              <a:t>4</a:t>
            </a:r>
            <a:r>
              <a:rPr lang="zh-CN" altLang="zh-CN" spc="-23" dirty="0">
                <a:latin typeface="黑体" panose="02010609060101010101" pitchFamily="49" charset="-122"/>
                <a:ea typeface="黑体" panose="02010609060101010101" pitchFamily="49" charset="-122"/>
                <a:cs typeface="Times New Roman" panose="02020603050405020304" pitchFamily="18" charset="0"/>
              </a:rPr>
              <a:t>月中旬调查到小天鹅栖息于此，</a:t>
            </a:r>
            <a:r>
              <a:rPr lang="en-US" altLang="zh-CN" spc="-23" dirty="0">
                <a:latin typeface="黑体" panose="02010609060101010101" pitchFamily="49" charset="-122"/>
                <a:ea typeface="黑体" panose="02010609060101010101" pitchFamily="49" charset="-122"/>
              </a:rPr>
              <a:t>4</a:t>
            </a:r>
            <a:r>
              <a:rPr lang="zh-CN" altLang="zh-CN" spc="-23" dirty="0">
                <a:latin typeface="黑体" panose="02010609060101010101" pitchFamily="49" charset="-122"/>
                <a:ea typeface="黑体" panose="02010609060101010101" pitchFamily="49" charset="-122"/>
                <a:cs typeface="Times New Roman" panose="02020603050405020304" pitchFamily="18" charset="0"/>
              </a:rPr>
              <a:t>月末鸥和鸻鹬类遍布整个湖区</a:t>
            </a:r>
            <a:r>
              <a:rPr lang="zh-CN" altLang="en-US" spc="-23" dirty="0">
                <a:latin typeface="黑体" panose="02010609060101010101" pitchFamily="49" charset="-122"/>
                <a:ea typeface="黑体" panose="02010609060101010101" pitchFamily="49" charset="-122"/>
                <a:cs typeface="Times New Roman" panose="02020603050405020304" pitchFamily="18" charset="0"/>
              </a:rPr>
              <a:t>。</a:t>
            </a:r>
            <a:endParaRPr lang="zh-CN" altLang="en-US" dirty="0">
              <a:latin typeface="黑体" panose="02010609060101010101" pitchFamily="49" charset="-122"/>
              <a:ea typeface="黑体" panose="02010609060101010101" pitchFamily="49" charset="-122"/>
            </a:endParaRPr>
          </a:p>
        </p:txBody>
      </p:sp>
      <p:sp>
        <p:nvSpPr>
          <p:cNvPr id="13" name="文本框 12">
            <a:extLst>
              <a:ext uri="{FF2B5EF4-FFF2-40B4-BE49-F238E27FC236}">
                <a16:creationId xmlns:a16="http://schemas.microsoft.com/office/drawing/2014/main" xmlns="" id="{BD8B19BA-B98E-4130-9CBD-0FFF386ECDA5}"/>
              </a:ext>
            </a:extLst>
          </p:cNvPr>
          <p:cNvSpPr txBox="1"/>
          <p:nvPr/>
        </p:nvSpPr>
        <p:spPr>
          <a:xfrm>
            <a:off x="94979" y="4355811"/>
            <a:ext cx="4316696" cy="2308324"/>
          </a:xfrm>
          <a:prstGeom prst="rect">
            <a:avLst/>
          </a:prstGeom>
          <a:noFill/>
        </p:spPr>
        <p:txBody>
          <a:bodyPr wrap="square" rtlCol="0">
            <a:spAutoFit/>
          </a:bodyPr>
          <a:lstStyle/>
          <a:p>
            <a:r>
              <a:rPr lang="zh-CN" altLang="zh-CN" spc="-23" dirty="0">
                <a:highlight>
                  <a:srgbClr val="FFFF00"/>
                </a:highlight>
                <a:latin typeface="黑体" panose="02010609060101010101" pitchFamily="49" charset="-122"/>
                <a:ea typeface="黑体" panose="02010609060101010101" pitchFamily="49" charset="-122"/>
                <a:cs typeface="Times New Roman" panose="02020603050405020304" pitchFamily="18" charset="0"/>
              </a:rPr>
              <a:t>大岗泡</a:t>
            </a:r>
            <a:r>
              <a:rPr lang="zh-CN" altLang="zh-CN" spc="-23" dirty="0">
                <a:latin typeface="黑体" panose="02010609060101010101" pitchFamily="49" charset="-122"/>
                <a:ea typeface="黑体" panose="02010609060101010101" pitchFamily="49" charset="-122"/>
                <a:cs typeface="Times New Roman" panose="02020603050405020304" pitchFamily="18" charset="0"/>
              </a:rPr>
              <a:t>水岸高地、浅滩、浅水区和深水区</a:t>
            </a:r>
            <a:r>
              <a:rPr lang="zh-CN" altLang="en-US" spc="-23" dirty="0">
                <a:latin typeface="黑体" panose="02010609060101010101" pitchFamily="49" charset="-122"/>
                <a:ea typeface="黑体" panose="02010609060101010101" pitchFamily="49" charset="-122"/>
                <a:cs typeface="Times New Roman" panose="02020603050405020304" pitchFamily="18" charset="0"/>
              </a:rPr>
              <a:t>等生境</a:t>
            </a:r>
            <a:r>
              <a:rPr lang="zh-CN" altLang="zh-CN" spc="-23" dirty="0">
                <a:latin typeface="黑体" panose="02010609060101010101" pitchFamily="49" charset="-122"/>
                <a:ea typeface="黑体" panose="02010609060101010101" pitchFamily="49" charset="-122"/>
                <a:cs typeface="Times New Roman" panose="02020603050405020304" pitchFamily="18" charset="0"/>
              </a:rPr>
              <a:t>均有分布，同时还有稀疏植被分布区域，分布有喜欢潜水的鹊鸭、小䴙䴘和普通秋沙鸭，偏爱植被覆盖区域的绿头鸭和赤膀鸭，喜欢栖息在水岸高地的反嘴鹬和斑嘴鸭，以及浅滩区分布的林鹬、环颈鸻和蒙古沙鸻等。但</a:t>
            </a:r>
            <a:r>
              <a:rPr lang="zh-CN" altLang="en-US" spc="-23" dirty="0">
                <a:highlight>
                  <a:srgbClr val="FFFF00"/>
                </a:highlight>
                <a:latin typeface="黑体" panose="02010609060101010101" pitchFamily="49" charset="-122"/>
                <a:ea typeface="黑体" panose="02010609060101010101" pitchFamily="49" charset="-122"/>
                <a:cs typeface="Times New Roman" panose="02020603050405020304" pitchFamily="18" charset="0"/>
              </a:rPr>
              <a:t>各鸟种分布</a:t>
            </a:r>
            <a:r>
              <a:rPr lang="zh-CN" altLang="zh-CN" spc="-23" dirty="0">
                <a:highlight>
                  <a:srgbClr val="FFFF00"/>
                </a:highlight>
                <a:latin typeface="黑体" panose="02010609060101010101" pitchFamily="49" charset="-122"/>
                <a:ea typeface="黑体" panose="02010609060101010101" pitchFamily="49" charset="-122"/>
                <a:cs typeface="Times New Roman" panose="02020603050405020304" pitchFamily="18" charset="0"/>
              </a:rPr>
              <a:t>数量较少，可能与其较小的水域面积有关</a:t>
            </a:r>
            <a:r>
              <a:rPr lang="zh-CN" altLang="zh-CN" spc="-23" dirty="0">
                <a:latin typeface="黑体" panose="02010609060101010101" pitchFamily="49" charset="-122"/>
                <a:ea typeface="黑体" panose="02010609060101010101" pitchFamily="49" charset="-122"/>
                <a:cs typeface="Times New Roman" panose="02020603050405020304" pitchFamily="18" charset="0"/>
              </a:rPr>
              <a:t>。</a:t>
            </a:r>
            <a:endParaRPr lang="zh-CN" altLang="en-US" dirty="0">
              <a:latin typeface="黑体" panose="02010609060101010101" pitchFamily="49" charset="-122"/>
              <a:ea typeface="黑体" panose="02010609060101010101" pitchFamily="49" charset="-122"/>
            </a:endParaRPr>
          </a:p>
        </p:txBody>
      </p:sp>
      <p:sp>
        <p:nvSpPr>
          <p:cNvPr id="12" name="文本框 11">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4" name="文本框 13">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4288646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44824"/>
            <a:ext cx="8784976" cy="2508379"/>
          </a:xfrm>
          <a:prstGeom prst="rect">
            <a:avLst/>
          </a:prstGeom>
        </p:spPr>
        <p:txBody>
          <a:bodyPr wrap="square">
            <a:spAutoFit/>
          </a:bodyPr>
          <a:lstStyle>
            <a:defPPr>
              <a:defRPr lang="zh-CN"/>
            </a:defPPr>
            <a:lvl1pPr marL="285750" indent="-285750">
              <a:lnSpc>
                <a:spcPct val="150000"/>
              </a:lnSpc>
              <a:spcBef>
                <a:spcPts val="1200"/>
              </a:spcBef>
              <a:buFont typeface="Wingdings" panose="05000000000000000000" pitchFamily="2" charset="2"/>
              <a:buChar char="l"/>
              <a:defRPr>
                <a:latin typeface="微软雅黑" panose="020B0503020204020204" pitchFamily="34" charset="-122"/>
                <a:ea typeface="微软雅黑" panose="020B0503020204020204" pitchFamily="34" charset="-122"/>
              </a:defRPr>
            </a:lvl1pPr>
          </a:lstStyle>
          <a:p>
            <a:r>
              <a:rPr lang="zh-CN" altLang="zh-CN" sz="1600" dirty="0" smtClean="0"/>
              <a:t>大</a:t>
            </a:r>
            <a:r>
              <a:rPr lang="zh-CN" altLang="zh-CN" sz="1600" dirty="0"/>
              <a:t>岗泡多年来一直干涸。</a:t>
            </a:r>
            <a:r>
              <a:rPr lang="en-US" altLang="zh-CN" sz="1600" dirty="0"/>
              <a:t>2014</a:t>
            </a:r>
            <a:r>
              <a:rPr lang="zh-CN" altLang="zh-CN" sz="1600" dirty="0"/>
              <a:t>年利用牛心套</a:t>
            </a:r>
            <a:r>
              <a:rPr lang="zh-CN" altLang="en-US" sz="1600" dirty="0"/>
              <a:t>保</a:t>
            </a:r>
            <a:r>
              <a:rPr lang="zh-CN" altLang="zh-CN" sz="1600" dirty="0"/>
              <a:t>的排水开始放养鱼类。随着牛心套</a:t>
            </a:r>
            <a:r>
              <a:rPr lang="zh-CN" altLang="en-US" sz="1600" dirty="0"/>
              <a:t>保</a:t>
            </a:r>
            <a:r>
              <a:rPr lang="zh-CN" altLang="zh-CN" sz="1600" dirty="0"/>
              <a:t>的逐渐干涸，大岗泡水量也随之减少，至</a:t>
            </a:r>
            <a:r>
              <a:rPr lang="en-US" altLang="zh-CN" sz="1600" dirty="0"/>
              <a:t>2018</a:t>
            </a:r>
            <a:r>
              <a:rPr lang="zh-CN" altLang="zh-CN" sz="1600" dirty="0"/>
              <a:t>年因鱼类越冬水量不足而停止投放鱼种。</a:t>
            </a:r>
            <a:r>
              <a:rPr lang="en-US" altLang="zh-CN" sz="1600" dirty="0"/>
              <a:t>2014~2018</a:t>
            </a:r>
            <a:r>
              <a:rPr lang="zh-CN" altLang="zh-CN" sz="1600" dirty="0"/>
              <a:t>年平均鱼产量</a:t>
            </a:r>
            <a:r>
              <a:rPr lang="en-US" altLang="zh-CN" sz="1600" dirty="0"/>
              <a:t>173.4 kg/hm</a:t>
            </a:r>
            <a:r>
              <a:rPr lang="en-US" altLang="zh-CN" sz="1600" baseline="30000" dirty="0"/>
              <a:t>2</a:t>
            </a:r>
            <a:r>
              <a:rPr lang="zh-CN" altLang="zh-CN" sz="1600" dirty="0"/>
              <a:t>。鱼类调查结果显示，目前泡中有鱼类</a:t>
            </a:r>
            <a:r>
              <a:rPr lang="en-US" altLang="zh-CN" sz="1600" dirty="0"/>
              <a:t>16</a:t>
            </a:r>
            <a:r>
              <a:rPr lang="zh-CN" altLang="zh-CN" sz="1600" dirty="0"/>
              <a:t>种，包括放养种类鲤（杂交品种）、鲢、鳙、草鱼、青鱼、鳜、团头鲂和鳊。野生鱼类来自牛心套堡泡，有鲤、银鲫、鲇、黄颡鱼、葛氏鲈塘鳢、黑龙江泥鳅、黑龙江花鳅</a:t>
            </a:r>
            <a:r>
              <a:rPr lang="en-US" altLang="zh-CN" sz="1600" dirty="0"/>
              <a:t> </a:t>
            </a:r>
            <a:r>
              <a:rPr lang="zh-CN" altLang="zh-CN" sz="1600" dirty="0"/>
              <a:t>。</a:t>
            </a:r>
          </a:p>
          <a:p>
            <a:r>
              <a:rPr lang="zh-CN" altLang="zh-CN" sz="1600" dirty="0"/>
              <a:t>小西米泡完全干涸，无鱼类</a:t>
            </a:r>
            <a:r>
              <a:rPr lang="zh-CN" altLang="zh-CN" dirty="0"/>
              <a:t>生存和渔业。</a:t>
            </a:r>
            <a:endParaRPr lang="zh-CN" altLang="en-US" dirty="0"/>
          </a:p>
        </p:txBody>
      </p:sp>
      <p:pic>
        <p:nvPicPr>
          <p:cNvPr id="8196"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65167" y="4508476"/>
            <a:ext cx="3076174" cy="2257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503402" y="6378011"/>
            <a:ext cx="1590401" cy="369332"/>
          </a:xfrm>
          <a:prstGeom prst="rect">
            <a:avLst/>
          </a:prstGeom>
          <a:noFill/>
        </p:spPr>
        <p:txBody>
          <a:bodyPr wrap="square" rtlCol="0">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小西米泡</a:t>
            </a:r>
          </a:p>
        </p:txBody>
      </p:sp>
      <p:pic>
        <p:nvPicPr>
          <p:cNvPr id="819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39744" y="4504760"/>
            <a:ext cx="1890639" cy="2242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5536" y="4505970"/>
            <a:ext cx="2952328" cy="225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328826" y="6378163"/>
            <a:ext cx="1590401" cy="369332"/>
          </a:xfrm>
          <a:prstGeom prst="rect">
            <a:avLst/>
          </a:prstGeom>
          <a:noFill/>
        </p:spPr>
        <p:txBody>
          <a:bodyPr wrap="square" rtlCol="0">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大岗子泡</a:t>
            </a:r>
          </a:p>
        </p:txBody>
      </p:sp>
      <p:sp>
        <p:nvSpPr>
          <p:cNvPr id="9" name="文本框 8">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0" name="文本框 9">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
        <p:nvSpPr>
          <p:cNvPr id="3" name="文本框 2"/>
          <p:cNvSpPr txBox="1"/>
          <p:nvPr/>
        </p:nvSpPr>
        <p:spPr>
          <a:xfrm>
            <a:off x="179512" y="1196752"/>
            <a:ext cx="8784976" cy="400110"/>
          </a:xfrm>
          <a:prstGeom prst="rect">
            <a:avLst/>
          </a:prstGeom>
          <a:solidFill>
            <a:schemeClr val="accent3">
              <a:lumMod val="60000"/>
              <a:lumOff val="40000"/>
            </a:schemeClr>
          </a:solidFill>
        </p:spPr>
        <p:txBody>
          <a:bodyPr wrap="square" rtlCol="0">
            <a:spAutoFit/>
          </a:bodyPr>
          <a:lstStyle/>
          <a:p>
            <a:pPr algn="ctr"/>
            <a:r>
              <a:rPr lang="zh-CN" altLang="en-US" sz="2000" dirty="0">
                <a:latin typeface="黑体" panose="02010609060101010101" pitchFamily="49" charset="-122"/>
                <a:ea typeface="黑体" panose="02010609060101010101" pitchFamily="49" charset="-122"/>
              </a:rPr>
              <a:t>完成了</a:t>
            </a:r>
            <a:r>
              <a:rPr lang="en-US" altLang="zh-CN" sz="2000" dirty="0">
                <a:latin typeface="黑体" panose="02010609060101010101" pitchFamily="49" charset="-122"/>
                <a:ea typeface="黑体" panose="02010609060101010101" pitchFamily="49" charset="-122"/>
              </a:rPr>
              <a:t>4</a:t>
            </a:r>
            <a:r>
              <a:rPr lang="zh-CN" altLang="en-US" sz="2000" dirty="0">
                <a:latin typeface="黑体" panose="02010609060101010101" pitchFamily="49" charset="-122"/>
                <a:ea typeface="黑体" panose="02010609060101010101" pitchFamily="49" charset="-122"/>
              </a:rPr>
              <a:t>个项目区鱼类资源</a:t>
            </a:r>
            <a:r>
              <a:rPr lang="zh-CN" altLang="en-US" sz="2000" dirty="0" smtClean="0">
                <a:latin typeface="黑体" panose="02010609060101010101" pitchFamily="49" charset="-122"/>
                <a:ea typeface="黑体" panose="02010609060101010101" pitchFamily="49" charset="-122"/>
              </a:rPr>
              <a:t>调查</a:t>
            </a:r>
            <a:endParaRPr lang="en-US" altLang="zh-CN" sz="20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004246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59532" y="1217071"/>
            <a:ext cx="8064896" cy="400110"/>
          </a:xfrm>
          <a:prstGeom prst="rect">
            <a:avLst/>
          </a:prstGeom>
          <a:noFill/>
        </p:spPr>
        <p:txBody>
          <a:bodyPr wrap="square" rtlCol="0">
            <a:spAutoFit/>
          </a:bodyPr>
          <a:lstStyle/>
          <a:p>
            <a:r>
              <a:rPr lang="zh-CN" altLang="en-US" sz="2000" dirty="0">
                <a:latin typeface="黑体" panose="02010609060101010101" pitchFamily="49" charset="-122"/>
                <a:ea typeface="黑体" panose="02010609060101010101" pitchFamily="49" charset="-122"/>
              </a:rPr>
              <a:t>组建了专家团队</a:t>
            </a:r>
          </a:p>
        </p:txBody>
      </p:sp>
      <p:sp>
        <p:nvSpPr>
          <p:cNvPr id="6" name="文本框 5"/>
          <p:cNvSpPr txBox="1"/>
          <p:nvPr/>
        </p:nvSpPr>
        <p:spPr>
          <a:xfrm>
            <a:off x="359532" y="1916832"/>
            <a:ext cx="8424936" cy="3323987"/>
          </a:xfrm>
          <a:prstGeom prst="rect">
            <a:avLst/>
          </a:prstGeom>
          <a:noFill/>
        </p:spPr>
        <p:txBody>
          <a:bodyPr wrap="square" rtlCol="0">
            <a:spAutoFit/>
          </a:bodyPr>
          <a:lstStyle/>
          <a:p>
            <a:pPr>
              <a:lnSpc>
                <a:spcPct val="150000"/>
              </a:lnSpc>
            </a:pPr>
            <a:r>
              <a:rPr lang="zh-CN" altLang="en-US" sz="2000" dirty="0">
                <a:latin typeface="黑体" panose="02010609060101010101" pitchFamily="49" charset="-122"/>
                <a:ea typeface="黑体" panose="02010609060101010101" pitchFamily="49" charset="-122"/>
              </a:rPr>
              <a:t>专家组长：吕宪国</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佟守正</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水环境专家（湿地恢复）</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王志春</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农业盐碱土治理专家（盐碱地治理、良好农业、草地恢复）</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文波龙</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良好农业实践专家（湿地恢复、良好农业）</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邹元春</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湿地生态专家（湿地恢复、模型）</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王  琳</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水鸟专家（水鸟多样性）</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杨富亿</a:t>
            </a:r>
            <a:r>
              <a:rPr lang="en-US" altLang="zh-CN" sz="200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鱼类专家（可持续渔业）</a:t>
            </a:r>
            <a:endParaRPr lang="zh-CN" altLang="en-US" dirty="0"/>
          </a:p>
        </p:txBody>
      </p:sp>
      <p:pic>
        <p:nvPicPr>
          <p:cNvPr id="5" name="Picture 3"/>
          <p:cNvPicPr>
            <a:picLocks noChangeAspect="1" noChangeArrowheads="1"/>
          </p:cNvPicPr>
          <p:nvPr/>
        </p:nvPicPr>
        <p:blipFill>
          <a:blip r:embed="rId3" cstate="print"/>
          <a:srcRect l="12329" t="30043" r="2740"/>
          <a:stretch>
            <a:fillRect/>
          </a:stretch>
        </p:blipFill>
        <p:spPr bwMode="auto">
          <a:xfrm>
            <a:off x="0" y="5403485"/>
            <a:ext cx="9144000" cy="1467294"/>
          </a:xfrm>
          <a:prstGeom prst="rect">
            <a:avLst/>
          </a:prstGeom>
          <a:noFill/>
          <a:ln w="9525">
            <a:noFill/>
            <a:miter lim="800000"/>
            <a:headEnd/>
            <a:tailEnd/>
          </a:ln>
          <a:effectLst/>
        </p:spPr>
      </p:pic>
    </p:spTree>
    <p:extLst>
      <p:ext uri="{BB962C8B-B14F-4D97-AF65-F5344CB8AC3E}">
        <p14:creationId xmlns:p14="http://schemas.microsoft.com/office/powerpoint/2010/main" val="2766839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68E49017-9CAA-4F8C-B2B3-D40818788A80}"/>
              </a:ext>
            </a:extLst>
          </p:cNvPr>
          <p:cNvPicPr>
            <a:picLocks noChangeAspect="1"/>
          </p:cNvPicPr>
          <p:nvPr/>
        </p:nvPicPr>
        <p:blipFill>
          <a:blip r:embed="rId2"/>
          <a:stretch>
            <a:fillRect/>
          </a:stretch>
        </p:blipFill>
        <p:spPr>
          <a:xfrm>
            <a:off x="6012160" y="2713290"/>
            <a:ext cx="2921260" cy="4005799"/>
          </a:xfrm>
          <a:prstGeom prst="rect">
            <a:avLst/>
          </a:prstGeom>
        </p:spPr>
      </p:pic>
      <p:pic>
        <p:nvPicPr>
          <p:cNvPr id="6" name="图片 5">
            <a:extLst>
              <a:ext uri="{FF2B5EF4-FFF2-40B4-BE49-F238E27FC236}">
                <a16:creationId xmlns:a16="http://schemas.microsoft.com/office/drawing/2014/main" xmlns="" id="{565DD5D3-9441-419E-8C52-B8B7F6E203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308" y="2713290"/>
            <a:ext cx="2837122" cy="1891415"/>
          </a:xfrm>
          <a:prstGeom prst="rect">
            <a:avLst/>
          </a:prstGeom>
        </p:spPr>
      </p:pic>
      <p:pic>
        <p:nvPicPr>
          <p:cNvPr id="8" name="图片 7">
            <a:extLst>
              <a:ext uri="{FF2B5EF4-FFF2-40B4-BE49-F238E27FC236}">
                <a16:creationId xmlns:a16="http://schemas.microsoft.com/office/drawing/2014/main" xmlns="" id="{5E2312E7-B96C-44D6-8F09-D8AF4E3DD3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200" y="4750020"/>
            <a:ext cx="2812209" cy="1874806"/>
          </a:xfrm>
          <a:prstGeom prst="rect">
            <a:avLst/>
          </a:prstGeom>
        </p:spPr>
      </p:pic>
      <p:pic>
        <p:nvPicPr>
          <p:cNvPr id="10" name="图片 9">
            <a:extLst>
              <a:ext uri="{FF2B5EF4-FFF2-40B4-BE49-F238E27FC236}">
                <a16:creationId xmlns:a16="http://schemas.microsoft.com/office/drawing/2014/main" xmlns="" id="{47CCA4B8-EFC9-4A95-861A-FB7D6960CF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1905" y="4750020"/>
            <a:ext cx="2728227" cy="1890210"/>
          </a:xfrm>
          <a:prstGeom prst="rect">
            <a:avLst/>
          </a:prstGeom>
        </p:spPr>
      </p:pic>
      <p:pic>
        <p:nvPicPr>
          <p:cNvPr id="14" name="图片 13">
            <a:extLst>
              <a:ext uri="{FF2B5EF4-FFF2-40B4-BE49-F238E27FC236}">
                <a16:creationId xmlns:a16="http://schemas.microsoft.com/office/drawing/2014/main" xmlns="" id="{1A78630D-4C47-4B99-AE46-CBD7350E279E}"/>
              </a:ext>
            </a:extLst>
          </p:cNvPr>
          <p:cNvPicPr>
            <a:picLocks noChangeAspect="1"/>
          </p:cNvPicPr>
          <p:nvPr/>
        </p:nvPicPr>
        <p:blipFill>
          <a:blip r:embed="rId6"/>
          <a:stretch>
            <a:fillRect/>
          </a:stretch>
        </p:blipFill>
        <p:spPr>
          <a:xfrm>
            <a:off x="3018290" y="2713290"/>
            <a:ext cx="2741842" cy="1890210"/>
          </a:xfrm>
          <a:prstGeom prst="rect">
            <a:avLst/>
          </a:prstGeom>
        </p:spPr>
      </p:pic>
      <p:sp>
        <p:nvSpPr>
          <p:cNvPr id="15" name="文本框 14">
            <a:extLst>
              <a:ext uri="{FF2B5EF4-FFF2-40B4-BE49-F238E27FC236}">
                <a16:creationId xmlns:a16="http://schemas.microsoft.com/office/drawing/2014/main" xmlns="" id="{D93DBB1E-4E5C-451E-92A5-705D1D340655}"/>
              </a:ext>
            </a:extLst>
          </p:cNvPr>
          <p:cNvSpPr txBox="1"/>
          <p:nvPr/>
        </p:nvSpPr>
        <p:spPr>
          <a:xfrm>
            <a:off x="105191" y="2071196"/>
            <a:ext cx="8933617" cy="400110"/>
          </a:xfrm>
          <a:prstGeom prst="rect">
            <a:avLst/>
          </a:prstGeom>
          <a:noFill/>
        </p:spPr>
        <p:txBody>
          <a:bodyPr wrap="square" rtlCol="0">
            <a:spAutoFit/>
          </a:bodyPr>
          <a:lstStyle/>
          <a:p>
            <a:r>
              <a:rPr lang="zh-CN" altLang="en-US" sz="2000" dirty="0">
                <a:latin typeface="黑体" panose="02010609060101010101" pitchFamily="49" charset="-122"/>
                <a:ea typeface="黑体" panose="02010609060101010101" pitchFamily="49" charset="-122"/>
              </a:rPr>
              <a:t>协助项目办组织了湿地保护与合理利用</a:t>
            </a:r>
            <a:r>
              <a:rPr lang="zh-CN" altLang="en-US" sz="2000" dirty="0" smtClean="0">
                <a:latin typeface="黑体" panose="02010609060101010101" pitchFamily="49" charset="-122"/>
                <a:ea typeface="黑体" panose="02010609060101010101" pitchFamily="49" charset="-122"/>
              </a:rPr>
              <a:t>培训和社区共管委员会，并开展了培训</a:t>
            </a:r>
            <a:endParaRPr lang="zh-CN" altLang="en-US" sz="2000" dirty="0">
              <a:latin typeface="黑体" panose="02010609060101010101" pitchFamily="49" charset="-122"/>
              <a:ea typeface="黑体" panose="02010609060101010101" pitchFamily="49" charset="-122"/>
            </a:endParaRPr>
          </a:p>
        </p:txBody>
      </p:sp>
      <p:sp>
        <p:nvSpPr>
          <p:cNvPr id="2" name="矩形 1"/>
          <p:cNvSpPr/>
          <p:nvPr/>
        </p:nvSpPr>
        <p:spPr>
          <a:xfrm>
            <a:off x="0" y="998127"/>
            <a:ext cx="9144000" cy="923330"/>
          </a:xfrm>
          <a:prstGeom prst="rect">
            <a:avLst/>
          </a:prstGeom>
          <a:solidFill>
            <a:schemeClr val="tx2">
              <a:lumMod val="20000"/>
              <a:lumOff val="80000"/>
            </a:schemeClr>
          </a:solidFill>
        </p:spPr>
        <p:txBody>
          <a:bodyPr wrap="square">
            <a:spAutoFit/>
          </a:bodyPr>
          <a:lstStyle/>
          <a:p>
            <a:pPr>
              <a:lnSpc>
                <a:spcPct val="150000"/>
              </a:lnSpc>
            </a:pPr>
            <a:r>
              <a:rPr lang="en-US" altLang="zh-CN" dirty="0">
                <a:solidFill>
                  <a:srgbClr val="FF0000"/>
                </a:solidFill>
                <a:latin typeface="黑体" panose="02010609060101010101" pitchFamily="49" charset="-122"/>
                <a:ea typeface="黑体" panose="02010609060101010101" pitchFamily="49" charset="-122"/>
                <a:cs typeface="Times New Roman" panose="02020603050405020304" pitchFamily="18" charset="0"/>
              </a:rPr>
              <a:t>Outcome 3.3:</a:t>
            </a:r>
            <a:r>
              <a:rPr lang="zh-CN" altLang="en-US" dirty="0">
                <a:latin typeface="黑体" panose="02010609060101010101" pitchFamily="49" charset="-122"/>
                <a:ea typeface="黑体" panose="02010609060101010101" pitchFamily="49" charset="-122"/>
                <a:cs typeface="Times New Roman" panose="02020603050405020304" pitchFamily="18" charset="0"/>
              </a:rPr>
              <a:t>保护修复湿地和保护湿地生物多样性的长期管理制度</a:t>
            </a:r>
            <a:r>
              <a:rPr lang="en-US" altLang="zh-CN" dirty="0">
                <a:latin typeface="黑体" panose="02010609060101010101" pitchFamily="49" charset="-122"/>
                <a:ea typeface="黑体" panose="02010609060101010101" pitchFamily="49" charset="-122"/>
                <a:cs typeface="Times New Roman" panose="02020603050405020304" pitchFamily="18" charset="0"/>
              </a:rPr>
              <a:t>;</a:t>
            </a:r>
            <a:r>
              <a:rPr lang="zh-CN" altLang="en-US" dirty="0">
                <a:latin typeface="黑体" panose="02010609060101010101" pitchFamily="49" charset="-122"/>
                <a:ea typeface="黑体" panose="02010609060101010101" pitchFamily="49" charset="-122"/>
                <a:cs typeface="Times New Roman" panose="02020603050405020304" pitchFamily="18" charset="0"/>
              </a:rPr>
              <a:t>包括为当地社区提供湿地联合管理方法，以及提高湿地生物多样性保护的意识</a:t>
            </a:r>
            <a:r>
              <a:rPr lang="zh-CN" altLang="en-US" sz="1600" dirty="0">
                <a:latin typeface="Calibri" panose="020F0502020204030204" pitchFamily="34" charset="0"/>
                <a:cs typeface="Times New Roman" panose="02020603050405020304" pitchFamily="18" charset="0"/>
              </a:rPr>
              <a:t>	</a:t>
            </a:r>
            <a:endParaRPr lang="en-US" altLang="zh-CN" sz="1600" dirty="0">
              <a:latin typeface="Calibri" panose="020F0502020204030204" pitchFamily="34" charset="0"/>
              <a:cs typeface="Times New Roman" panose="02020603050405020304" pitchFamily="18" charset="0"/>
            </a:endParaRPr>
          </a:p>
        </p:txBody>
      </p:sp>
      <p:sp>
        <p:nvSpPr>
          <p:cNvPr id="11" name="文本框 10">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2" name="文本框 11">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424742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istrator\Desktop\IMG_20201016_173854.jpg"/>
          <p:cNvPicPr>
            <a:picLocks noChangeAspect="1" noChangeArrowheads="1"/>
          </p:cNvPicPr>
          <p:nvPr/>
        </p:nvPicPr>
        <p:blipFill>
          <a:blip r:embed="rId2" cstate="print"/>
          <a:srcRect/>
          <a:stretch>
            <a:fillRect/>
          </a:stretch>
        </p:blipFill>
        <p:spPr>
          <a:xfrm>
            <a:off x="785786" y="1571612"/>
            <a:ext cx="3187603" cy="4452948"/>
          </a:xfrm>
          <a:prstGeom prst="rect">
            <a:avLst/>
          </a:prstGeom>
          <a:noFill/>
        </p:spPr>
      </p:pic>
      <p:pic>
        <p:nvPicPr>
          <p:cNvPr id="4" name="Picture 2" descr="C:\Users\Administrator\Desktop\IMG_20201016_173808.jpg"/>
          <p:cNvPicPr>
            <a:picLocks noChangeAspect="1" noChangeArrowheads="1"/>
          </p:cNvPicPr>
          <p:nvPr/>
        </p:nvPicPr>
        <p:blipFill>
          <a:blip r:embed="rId3" cstate="print"/>
          <a:srcRect/>
          <a:stretch>
            <a:fillRect/>
          </a:stretch>
        </p:blipFill>
        <p:spPr>
          <a:xfrm>
            <a:off x="4286248" y="2143116"/>
            <a:ext cx="4497393" cy="3477151"/>
          </a:xfrm>
          <a:prstGeom prst="rect">
            <a:avLst/>
          </a:prstGeom>
          <a:noFill/>
        </p:spPr>
      </p:pic>
      <p:sp>
        <p:nvSpPr>
          <p:cNvPr id="5" name="文本框 4">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6" name="文本框 5">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270713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39952" y="2682569"/>
            <a:ext cx="3365313" cy="1933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07504" y="1713582"/>
            <a:ext cx="8928992" cy="923330"/>
          </a:xfrm>
          <a:prstGeom prst="rect">
            <a:avLst/>
          </a:prstGeom>
          <a:solidFill>
            <a:schemeClr val="accent6">
              <a:lumMod val="20000"/>
              <a:lumOff val="80000"/>
            </a:schemeClr>
          </a:solidFill>
        </p:spPr>
        <p:txBody>
          <a:bodyPr wrap="square" rtlCol="0">
            <a:spAutoFit/>
          </a:bodyPr>
          <a:lstStyle/>
          <a:p>
            <a:pPr>
              <a:lnSpc>
                <a:spcPct val="150000"/>
              </a:lnSpc>
            </a:pPr>
            <a:r>
              <a:rPr lang="en-US" altLang="zh-CN" b="1" dirty="0">
                <a:latin typeface="微软雅黑" panose="020B0503020204020204" pitchFamily="34" charset="-122"/>
                <a:ea typeface="微软雅黑" panose="020B0503020204020204" pitchFamily="34" charset="-122"/>
              </a:rPr>
              <a:t>1.  </a:t>
            </a:r>
            <a:r>
              <a:rPr lang="zh-CN" altLang="en-US" b="1" dirty="0">
                <a:latin typeface="微软雅黑" panose="020B0503020204020204" pitchFamily="34" charset="-122"/>
                <a:ea typeface="微软雅黑" panose="020B0503020204020204" pitchFamily="34" charset="-122"/>
              </a:rPr>
              <a:t>协助牛心套保湿地进行生态补水需求量估算，为补水提供支持；开展补水前退化状况调查，布设连续定位水位监测装置（次</a:t>
            </a:r>
            <a:r>
              <a:rPr lang="en-US" altLang="zh-CN" b="1" dirty="0">
                <a:latin typeface="微软雅黑" panose="020B0503020204020204" pitchFamily="34" charset="-122"/>
                <a:ea typeface="微软雅黑" panose="020B0503020204020204" pitchFamily="34" charset="-122"/>
              </a:rPr>
              <a:t>/2h</a:t>
            </a:r>
            <a:r>
              <a:rPr lang="zh-CN" altLang="en-US" b="1" dirty="0">
                <a:latin typeface="微软雅黑" panose="020B0503020204020204" pitchFamily="34" charset="-122"/>
                <a:ea typeface="微软雅黑" panose="020B0503020204020204" pitchFamily="34" charset="-122"/>
              </a:rPr>
              <a:t>），开展补水后水位动态监测。</a:t>
            </a:r>
            <a:endParaRPr lang="en-US" altLang="zh-CN" b="1" dirty="0">
              <a:latin typeface="微软雅黑" panose="020B0503020204020204" pitchFamily="34" charset="-122"/>
              <a:ea typeface="微软雅黑" panose="020B0503020204020204" pitchFamily="34" charset="-122"/>
            </a:endParaRPr>
          </a:p>
        </p:txBody>
      </p:sp>
      <p:pic>
        <p:nvPicPr>
          <p:cNvPr id="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0192" y="2636912"/>
            <a:ext cx="3365313" cy="1918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150437" y="4255409"/>
            <a:ext cx="2110451" cy="369332"/>
          </a:xfrm>
          <a:prstGeom prst="rect">
            <a:avLst/>
          </a:prstGeom>
          <a:noFill/>
        </p:spPr>
        <p:txBody>
          <a:bodyPr wrap="square" rtlCol="0">
            <a:spAutoFit/>
          </a:bodyPr>
          <a:lstStyle/>
          <a:p>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月</a:t>
            </a:r>
            <a:r>
              <a:rPr lang="en-US" altLang="zh-CN" dirty="0">
                <a:solidFill>
                  <a:schemeClr val="bg1"/>
                </a:solidFill>
                <a:latin typeface="微软雅黑" panose="020B0503020204020204" pitchFamily="34" charset="-122"/>
                <a:ea typeface="微软雅黑" panose="020B0503020204020204" pitchFamily="34" charset="-122"/>
              </a:rPr>
              <a:t>24</a:t>
            </a:r>
            <a:r>
              <a:rPr lang="zh-CN" altLang="en-US" dirty="0">
                <a:solidFill>
                  <a:schemeClr val="bg1"/>
                </a:solidFill>
                <a:latin typeface="微软雅黑" panose="020B0503020204020204" pitchFamily="34" charset="-122"/>
                <a:ea typeface="微软雅黑" panose="020B0503020204020204" pitchFamily="34" charset="-122"/>
              </a:rPr>
              <a:t>日</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补水后</a:t>
            </a:r>
          </a:p>
        </p:txBody>
      </p:sp>
      <p:sp>
        <p:nvSpPr>
          <p:cNvPr id="12" name="TextBox 11"/>
          <p:cNvSpPr txBox="1"/>
          <p:nvPr/>
        </p:nvSpPr>
        <p:spPr>
          <a:xfrm>
            <a:off x="1779451" y="4186535"/>
            <a:ext cx="2232248" cy="369332"/>
          </a:xfrm>
          <a:prstGeom prst="rect">
            <a:avLst/>
          </a:prstGeom>
          <a:noFill/>
        </p:spPr>
        <p:txBody>
          <a:bodyPr wrap="square" rtlCol="0">
            <a:spAutoFit/>
          </a:bodyPr>
          <a:lstStyle/>
          <a:p>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月</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日</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补水前干涸</a:t>
            </a:r>
          </a:p>
        </p:txBody>
      </p:sp>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1560" y="4677902"/>
            <a:ext cx="2429683" cy="206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07904" y="4693614"/>
            <a:ext cx="2053411" cy="2074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2200" y="4684934"/>
            <a:ext cx="1654137" cy="2041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矩形 2">
            <a:extLst>
              <a:ext uri="{FF2B5EF4-FFF2-40B4-BE49-F238E27FC236}">
                <a16:creationId xmlns:a16="http://schemas.microsoft.com/office/drawing/2014/main" xmlns="" id="{CE4F78CE-82AC-4F36-824A-D39D9FBEB282}"/>
              </a:ext>
            </a:extLst>
          </p:cNvPr>
          <p:cNvSpPr/>
          <p:nvPr/>
        </p:nvSpPr>
        <p:spPr>
          <a:xfrm>
            <a:off x="357158" y="1142984"/>
            <a:ext cx="8501122" cy="400110"/>
          </a:xfrm>
          <a:prstGeom prst="rect">
            <a:avLst/>
          </a:prstGeom>
          <a:solidFill>
            <a:schemeClr val="accent2">
              <a:lumMod val="60000"/>
              <a:lumOff val="40000"/>
            </a:schemeClr>
          </a:solidFill>
        </p:spPr>
        <p:txBody>
          <a:bodyPr wrap="square">
            <a:spAutoFit/>
          </a:bodyPr>
          <a:lstStyle/>
          <a:p>
            <a:pPr algn="ctr"/>
            <a:r>
              <a:rPr lang="zh-CN" altLang="en-US" sz="2000" dirty="0">
                <a:latin typeface="黑体" pitchFamily="49" charset="-122"/>
                <a:ea typeface="黑体" pitchFamily="49" charset="-122"/>
              </a:rPr>
              <a:t>牛心套保项目区</a:t>
            </a:r>
          </a:p>
        </p:txBody>
      </p:sp>
      <p:sp>
        <p:nvSpPr>
          <p:cNvPr id="13" name="文本框 12">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4" name="文本框 13">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85349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1781747"/>
            <a:ext cx="2773296" cy="206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59832" y="1781747"/>
            <a:ext cx="2520280" cy="2060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32137" y="3952288"/>
            <a:ext cx="8618582" cy="369332"/>
          </a:xfrm>
          <a:prstGeom prst="rect">
            <a:avLst/>
          </a:prstGeom>
          <a:noFill/>
        </p:spPr>
        <p:txBody>
          <a:bodyPr wrap="square" rtlCol="0">
            <a:spAutoFit/>
          </a:bodyPr>
          <a:lstStyle/>
          <a:p>
            <a:r>
              <a:rPr lang="zh-CN" altLang="en-US" b="1" dirty="0">
                <a:latin typeface="黑体" panose="02010609060101010101" pitchFamily="49" charset="-122"/>
                <a:ea typeface="黑体" panose="02010609060101010101" pitchFamily="49" charset="-122"/>
              </a:rPr>
              <a:t>布设地下水位监测点</a:t>
            </a:r>
            <a:r>
              <a:rPr lang="en-US" altLang="zh-CN" b="1" dirty="0">
                <a:latin typeface="黑体" panose="02010609060101010101" pitchFamily="49" charset="-122"/>
                <a:ea typeface="黑体" panose="02010609060101010101" pitchFamily="49" charset="-122"/>
              </a:rPr>
              <a:t>14</a:t>
            </a:r>
            <a:r>
              <a:rPr lang="zh-CN" altLang="en-US" b="1" dirty="0">
                <a:latin typeface="黑体" panose="02010609060101010101" pitchFamily="49" charset="-122"/>
                <a:ea typeface="黑体" panose="02010609060101010101" pitchFamily="49" charset="-122"/>
              </a:rPr>
              <a:t>个</a:t>
            </a:r>
            <a:r>
              <a:rPr lang="zh-CN" altLang="en-US" b="1" dirty="0">
                <a:solidFill>
                  <a:srgbClr val="FF0000"/>
                </a:solidFill>
                <a:latin typeface="黑体" panose="02010609060101010101" pitchFamily="49" charset="-122"/>
                <a:ea typeface="黑体" panose="02010609060101010101" pitchFamily="49" charset="-122"/>
              </a:rPr>
              <a:t>（已调查</a:t>
            </a:r>
            <a:r>
              <a:rPr lang="en-US" altLang="zh-CN" b="1" dirty="0">
                <a:solidFill>
                  <a:srgbClr val="FF0000"/>
                </a:solidFill>
                <a:latin typeface="黑体" panose="02010609060101010101" pitchFamily="49" charset="-122"/>
                <a:ea typeface="黑体" panose="02010609060101010101" pitchFamily="49" charset="-122"/>
              </a:rPr>
              <a:t>3</a:t>
            </a:r>
            <a:r>
              <a:rPr lang="zh-CN" altLang="en-US" b="1" dirty="0">
                <a:solidFill>
                  <a:srgbClr val="FF0000"/>
                </a:solidFill>
                <a:latin typeface="黑体" panose="02010609060101010101" pitchFamily="49" charset="-122"/>
                <a:ea typeface="黑体" panose="02010609060101010101" pitchFamily="49" charset="-122"/>
              </a:rPr>
              <a:t>期），</a:t>
            </a:r>
            <a:r>
              <a:rPr lang="zh-CN" altLang="en-US" b="1" dirty="0">
                <a:latin typeface="黑体" panose="02010609060101010101" pitchFamily="49" charset="-122"/>
                <a:ea typeface="黑体" panose="02010609060101010101" pitchFamily="49" charset="-122"/>
              </a:rPr>
              <a:t>布设地表水位监测点</a:t>
            </a:r>
            <a:r>
              <a:rPr lang="en-US" altLang="zh-CN" b="1" dirty="0">
                <a:latin typeface="黑体" panose="02010609060101010101" pitchFamily="49" charset="-122"/>
                <a:ea typeface="黑体" panose="02010609060101010101" pitchFamily="49" charset="-122"/>
              </a:rPr>
              <a:t>6</a:t>
            </a:r>
            <a:r>
              <a:rPr lang="zh-CN" altLang="en-US" b="1" dirty="0">
                <a:latin typeface="黑体" panose="02010609060101010101" pitchFamily="49" charset="-122"/>
                <a:ea typeface="黑体" panose="02010609060101010101" pitchFamily="49" charset="-122"/>
              </a:rPr>
              <a:t>个（</a:t>
            </a:r>
            <a:r>
              <a:rPr lang="zh-CN" altLang="en-US" b="1" dirty="0">
                <a:solidFill>
                  <a:srgbClr val="FF0000"/>
                </a:solidFill>
                <a:latin typeface="黑体" panose="02010609060101010101" pitchFamily="49" charset="-122"/>
                <a:ea typeface="黑体" panose="02010609060101010101" pitchFamily="49" charset="-122"/>
              </a:rPr>
              <a:t>连续记录探头</a:t>
            </a:r>
            <a:r>
              <a:rPr lang="zh-CN" altLang="en-US" b="1" dirty="0">
                <a:latin typeface="黑体" panose="02010609060101010101" pitchFamily="49" charset="-122"/>
                <a:ea typeface="黑体" panose="02010609060101010101" pitchFamily="49" charset="-122"/>
              </a:rPr>
              <a:t>）</a:t>
            </a:r>
          </a:p>
        </p:txBody>
      </p:sp>
      <p:pic>
        <p:nvPicPr>
          <p:cNvPr id="205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52120" y="1781748"/>
            <a:ext cx="1415696" cy="2041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64288" y="1799978"/>
            <a:ext cx="1865390" cy="2041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4560727" y="5070619"/>
            <a:ext cx="3911329" cy="858377"/>
          </a:xfrm>
          <a:prstGeom prst="rect">
            <a:avLst/>
          </a:prstGeom>
          <a:noFill/>
        </p:spPr>
        <p:txBody>
          <a:bodyPr wrap="square" rtlCol="0">
            <a:spAutoFit/>
          </a:bodyPr>
          <a:lstStyle/>
          <a:p>
            <a:pPr>
              <a:lnSpc>
                <a:spcPct val="150000"/>
              </a:lnSpc>
            </a:pPr>
            <a:r>
              <a:rPr lang="zh-CN" altLang="en-US" b="1" dirty="0">
                <a:latin typeface="黑体" panose="02010609060101010101" pitchFamily="49" charset="-122"/>
                <a:ea typeface="黑体" panose="02010609060101010101" pitchFamily="49" charset="-122"/>
              </a:rPr>
              <a:t>地下水位监测变化</a:t>
            </a:r>
            <a:r>
              <a:rPr lang="zh-CN" altLang="en-US" b="1" dirty="0">
                <a:solidFill>
                  <a:srgbClr val="FF0000"/>
                </a:solidFill>
                <a:latin typeface="黑体" panose="02010609060101010101" pitchFamily="49" charset="-122"/>
                <a:ea typeface="黑体" panose="02010609060101010101" pitchFamily="49" charset="-122"/>
              </a:rPr>
              <a:t>（</a:t>
            </a:r>
            <a:r>
              <a:rPr lang="en-US" altLang="zh-CN" b="1" dirty="0">
                <a:solidFill>
                  <a:srgbClr val="FF0000"/>
                </a:solidFill>
                <a:latin typeface="黑体" panose="02010609060101010101" pitchFamily="49" charset="-122"/>
                <a:ea typeface="黑体" panose="02010609060101010101" pitchFamily="49" charset="-122"/>
              </a:rPr>
              <a:t>2</a:t>
            </a:r>
            <a:r>
              <a:rPr lang="zh-CN" altLang="en-US" b="1" dirty="0">
                <a:solidFill>
                  <a:srgbClr val="FF0000"/>
                </a:solidFill>
                <a:latin typeface="黑体" panose="02010609060101010101" pitchFamily="49" charset="-122"/>
                <a:ea typeface="黑体" panose="02010609060101010101" pitchFamily="49" charset="-122"/>
              </a:rPr>
              <a:t>、</a:t>
            </a:r>
            <a:r>
              <a:rPr lang="en-US" altLang="zh-CN" b="1" dirty="0">
                <a:solidFill>
                  <a:srgbClr val="FF0000"/>
                </a:solidFill>
                <a:latin typeface="黑体" panose="02010609060101010101" pitchFamily="49" charset="-122"/>
                <a:ea typeface="黑体" panose="02010609060101010101" pitchFamily="49" charset="-122"/>
              </a:rPr>
              <a:t>13#</a:t>
            </a:r>
            <a:r>
              <a:rPr lang="zh-CN" altLang="en-US" b="1" dirty="0">
                <a:solidFill>
                  <a:srgbClr val="FF0000"/>
                </a:solidFill>
                <a:latin typeface="黑体" panose="02010609060101010101" pitchFamily="49" charset="-122"/>
                <a:ea typeface="黑体" panose="02010609060101010101" pitchFamily="49" charset="-122"/>
              </a:rPr>
              <a:t>为浅井），</a:t>
            </a:r>
            <a:r>
              <a:rPr lang="zh-CN" altLang="en-US" b="1" dirty="0">
                <a:latin typeface="黑体" panose="02010609060101010101" pitchFamily="49" charset="-122"/>
                <a:ea typeface="黑体" panose="02010609060101010101" pitchFamily="49" charset="-122"/>
              </a:rPr>
              <a:t>稻田种植期井水水位下降明显</a:t>
            </a:r>
          </a:p>
        </p:txBody>
      </p:sp>
      <p:pic>
        <p:nvPicPr>
          <p:cNvPr id="2"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5576" y="4293096"/>
            <a:ext cx="3481712" cy="2480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a:extLst>
              <a:ext uri="{FF2B5EF4-FFF2-40B4-BE49-F238E27FC236}">
                <a16:creationId xmlns:a16="http://schemas.microsoft.com/office/drawing/2014/main" xmlns="" id="{B12FB8FB-FECA-4AEF-A975-5540ACCB8604}"/>
              </a:ext>
            </a:extLst>
          </p:cNvPr>
          <p:cNvSpPr/>
          <p:nvPr/>
        </p:nvSpPr>
        <p:spPr>
          <a:xfrm>
            <a:off x="357158" y="1142984"/>
            <a:ext cx="8501122" cy="400110"/>
          </a:xfrm>
          <a:prstGeom prst="rect">
            <a:avLst/>
          </a:prstGeom>
          <a:solidFill>
            <a:schemeClr val="accent2">
              <a:lumMod val="60000"/>
              <a:lumOff val="40000"/>
            </a:schemeClr>
          </a:solidFill>
        </p:spPr>
        <p:txBody>
          <a:bodyPr wrap="square">
            <a:spAutoFit/>
          </a:bodyPr>
          <a:lstStyle/>
          <a:p>
            <a:pPr algn="ctr"/>
            <a:r>
              <a:rPr lang="zh-CN" altLang="en-US" sz="2000" dirty="0">
                <a:latin typeface="黑体" pitchFamily="49" charset="-122"/>
                <a:ea typeface="黑体" pitchFamily="49" charset="-122"/>
              </a:rPr>
              <a:t>牛心套保项目区</a:t>
            </a:r>
          </a:p>
        </p:txBody>
      </p:sp>
      <p:sp>
        <p:nvSpPr>
          <p:cNvPr id="12" name="文本框 11">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3" name="文本框 12">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33650202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79218" y="1560803"/>
            <a:ext cx="3337198" cy="2020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24757" y="1036385"/>
            <a:ext cx="4752528" cy="442878"/>
          </a:xfrm>
          <a:prstGeom prst="rect">
            <a:avLst/>
          </a:prstGeom>
          <a:solidFill>
            <a:schemeClr val="accent6">
              <a:lumMod val="20000"/>
              <a:lumOff val="80000"/>
            </a:schemeClr>
          </a:solidFill>
        </p:spPr>
        <p:txBody>
          <a:bodyPr wrap="square" rtlCol="0">
            <a:spAutoFit/>
          </a:bodyPr>
          <a:lstStyle/>
          <a:p>
            <a:pPr>
              <a:lnSpc>
                <a:spcPct val="150000"/>
              </a:lnSpc>
            </a:pPr>
            <a:r>
              <a:rPr lang="en-US" altLang="zh-CN" b="1" dirty="0">
                <a:latin typeface="黑体" panose="02010609060101010101" pitchFamily="49" charset="-122"/>
                <a:ea typeface="黑体" panose="02010609060101010101" pitchFamily="49" charset="-122"/>
              </a:rPr>
              <a:t>2.  </a:t>
            </a:r>
            <a:r>
              <a:rPr lang="zh-CN" altLang="en-US" b="1" dirty="0">
                <a:latin typeface="黑体" panose="02010609060101010101" pitchFamily="49" charset="-122"/>
                <a:ea typeface="黑体" panose="02010609060101010101" pitchFamily="49" charset="-122"/>
              </a:rPr>
              <a:t>补水后生态效益监测，鱼类、鸟类。</a:t>
            </a:r>
            <a:endParaRPr lang="en-US" altLang="zh-CN" b="1" dirty="0">
              <a:latin typeface="黑体" panose="02010609060101010101" pitchFamily="49" charset="-122"/>
              <a:ea typeface="黑体" panose="02010609060101010101" pitchFamily="49" charset="-122"/>
            </a:endParaRPr>
          </a:p>
        </p:txBody>
      </p:sp>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722" y="1560803"/>
            <a:ext cx="3600400" cy="1979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606373" y="3171065"/>
            <a:ext cx="2508749" cy="369332"/>
          </a:xfrm>
          <a:prstGeom prst="rect">
            <a:avLst/>
          </a:prstGeom>
          <a:solidFill>
            <a:schemeClr val="bg1">
              <a:lumMod val="95000"/>
            </a:schemeClr>
          </a:solidFill>
        </p:spPr>
        <p:txBody>
          <a:bodyPr wrap="square" rtlCol="0">
            <a:spAutoFit/>
          </a:bodyPr>
          <a:lstStyle/>
          <a:p>
            <a:r>
              <a:rPr lang="en-US" altLang="zh-CN" dirty="0">
                <a:latin typeface="黑体" panose="02010609060101010101" pitchFamily="49" charset="-122"/>
                <a:ea typeface="黑体" panose="02010609060101010101" pitchFamily="49" charset="-122"/>
              </a:rPr>
              <a:t>5</a:t>
            </a:r>
            <a:r>
              <a:rPr lang="zh-CN" altLang="en-US" dirty="0">
                <a:latin typeface="黑体" panose="02010609060101010101" pitchFamily="49" charset="-122"/>
                <a:ea typeface="黑体" panose="02010609060101010101" pitchFamily="49" charset="-122"/>
              </a:rPr>
              <a:t>月</a:t>
            </a:r>
            <a:r>
              <a:rPr lang="en-US" altLang="zh-CN" dirty="0">
                <a:latin typeface="黑体" panose="02010609060101010101" pitchFamily="49" charset="-122"/>
                <a:ea typeface="黑体" panose="02010609060101010101" pitchFamily="49" charset="-122"/>
              </a:rPr>
              <a:t>29</a:t>
            </a:r>
            <a:r>
              <a:rPr lang="zh-CN" altLang="en-US" dirty="0">
                <a:latin typeface="黑体" panose="02010609060101010101" pitchFamily="49" charset="-122"/>
                <a:ea typeface="黑体" panose="02010609060101010101" pitchFamily="49" charset="-122"/>
              </a:rPr>
              <a:t>日</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水面调查鸟巢</a:t>
            </a:r>
          </a:p>
        </p:txBody>
      </p:sp>
      <p:sp>
        <p:nvSpPr>
          <p:cNvPr id="9" name="TextBox 8"/>
          <p:cNvSpPr txBox="1"/>
          <p:nvPr/>
        </p:nvSpPr>
        <p:spPr>
          <a:xfrm>
            <a:off x="4977588" y="3207695"/>
            <a:ext cx="2417650" cy="369332"/>
          </a:xfrm>
          <a:prstGeom prst="rect">
            <a:avLst/>
          </a:prstGeom>
          <a:noFill/>
        </p:spPr>
        <p:txBody>
          <a:bodyPr wrap="none" rtlCol="0">
            <a:spAutoFit/>
          </a:bodyPr>
          <a:lstStyle/>
          <a:p>
            <a:r>
              <a:rPr lang="en-US" altLang="zh-CN" b="1" dirty="0">
                <a:solidFill>
                  <a:schemeClr val="bg1"/>
                </a:solidFill>
                <a:latin typeface="黑体" panose="02010609060101010101" pitchFamily="49" charset="-122"/>
                <a:ea typeface="黑体" panose="02010609060101010101" pitchFamily="49" charset="-122"/>
              </a:rPr>
              <a:t>6</a:t>
            </a:r>
            <a:r>
              <a:rPr lang="zh-CN" altLang="en-US" b="1" dirty="0">
                <a:solidFill>
                  <a:schemeClr val="bg1"/>
                </a:solidFill>
                <a:latin typeface="黑体" panose="02010609060101010101" pitchFamily="49" charset="-122"/>
                <a:ea typeface="黑体" panose="02010609060101010101" pitchFamily="49" charset="-122"/>
              </a:rPr>
              <a:t>月</a:t>
            </a:r>
            <a:r>
              <a:rPr lang="en-US" altLang="zh-CN" b="1" dirty="0">
                <a:solidFill>
                  <a:schemeClr val="bg1"/>
                </a:solidFill>
                <a:latin typeface="黑体" panose="02010609060101010101" pitchFamily="49" charset="-122"/>
                <a:ea typeface="黑体" panose="02010609060101010101" pitchFamily="49" charset="-122"/>
              </a:rPr>
              <a:t>4</a:t>
            </a:r>
            <a:r>
              <a:rPr lang="zh-CN" altLang="en-US" b="1" dirty="0">
                <a:solidFill>
                  <a:schemeClr val="bg1"/>
                </a:solidFill>
                <a:latin typeface="黑体" panose="02010609060101010101" pitchFamily="49" charset="-122"/>
                <a:ea typeface="黑体" panose="02010609060101010101" pitchFamily="49" charset="-122"/>
              </a:rPr>
              <a:t>日</a:t>
            </a:r>
            <a:r>
              <a:rPr lang="en-US" altLang="zh-CN" b="1" dirty="0">
                <a:solidFill>
                  <a:schemeClr val="bg1"/>
                </a:solidFill>
                <a:latin typeface="黑体" panose="02010609060101010101" pitchFamily="49" charset="-122"/>
                <a:ea typeface="黑体" panose="02010609060101010101" pitchFamily="49" charset="-122"/>
              </a:rPr>
              <a:t>-</a:t>
            </a:r>
            <a:r>
              <a:rPr lang="zh-CN" altLang="en-US" b="1" dirty="0">
                <a:solidFill>
                  <a:schemeClr val="bg1"/>
                </a:solidFill>
                <a:latin typeface="黑体" panose="02010609060101010101" pitchFamily="49" charset="-122"/>
                <a:ea typeface="黑体" panose="02010609060101010101" pitchFamily="49" charset="-122"/>
              </a:rPr>
              <a:t>空中调查鸟巢</a:t>
            </a:r>
          </a:p>
        </p:txBody>
      </p:sp>
      <p:sp>
        <p:nvSpPr>
          <p:cNvPr id="4" name="矩形 3"/>
          <p:cNvSpPr/>
          <p:nvPr/>
        </p:nvSpPr>
        <p:spPr>
          <a:xfrm>
            <a:off x="107504" y="3602700"/>
            <a:ext cx="8784976" cy="1477328"/>
          </a:xfrm>
          <a:prstGeom prst="rect">
            <a:avLst/>
          </a:prstGeom>
        </p:spPr>
        <p:txBody>
          <a:bodyPr wrap="square">
            <a:spAutoFit/>
          </a:bodyPr>
          <a:lstStyle/>
          <a:p>
            <a:r>
              <a:rPr lang="en-US" altLang="zh-CN" dirty="0">
                <a:latin typeface="微软雅黑" panose="020B0503020204020204" pitchFamily="34" charset="-122"/>
                <a:ea typeface="微软雅黑" panose="020B0503020204020204" pitchFamily="34" charset="-122"/>
              </a:rPr>
              <a:t>        </a:t>
            </a:r>
            <a:r>
              <a:rPr lang="en-US" altLang="zh-CN" dirty="0">
                <a:latin typeface="黑体" panose="02010609060101010101" pitchFamily="49" charset="-122"/>
                <a:ea typeface="黑体" panose="02010609060101010101" pitchFamily="49" charset="-122"/>
              </a:rPr>
              <a:t>2020</a:t>
            </a:r>
            <a:r>
              <a:rPr lang="zh-CN" altLang="en-US" dirty="0">
                <a:latin typeface="黑体" panose="02010609060101010101" pitchFamily="49" charset="-122"/>
                <a:ea typeface="黑体" panose="02010609060101010101" pitchFamily="49" charset="-122"/>
              </a:rPr>
              <a:t>年</a:t>
            </a:r>
            <a:r>
              <a:rPr lang="en-US" altLang="zh-CN" dirty="0">
                <a:latin typeface="黑体" panose="02010609060101010101" pitchFamily="49" charset="-122"/>
                <a:ea typeface="黑体" panose="02010609060101010101" pitchFamily="49" charset="-122"/>
              </a:rPr>
              <a:t>5—6</a:t>
            </a:r>
            <a:r>
              <a:rPr lang="zh-CN" altLang="en-US" dirty="0">
                <a:latin typeface="黑体" panose="02010609060101010101" pitchFamily="49" charset="-122"/>
                <a:ea typeface="黑体" panose="02010609060101010101" pitchFamily="49" charset="-122"/>
              </a:rPr>
              <a:t>月，牛心套保湿地在干涸</a:t>
            </a:r>
            <a:r>
              <a:rPr lang="en-US" altLang="zh-CN" dirty="0">
                <a:latin typeface="黑体" panose="02010609060101010101" pitchFamily="49" charset="-122"/>
                <a:ea typeface="黑体" panose="02010609060101010101" pitchFamily="49" charset="-122"/>
              </a:rPr>
              <a:t>3</a:t>
            </a:r>
            <a:r>
              <a:rPr lang="zh-CN" altLang="en-US" dirty="0">
                <a:latin typeface="黑体" panose="02010609060101010101" pitchFamily="49" charset="-122"/>
                <a:ea typeface="黑体" panose="02010609060101010101" pitchFamily="49" charset="-122"/>
              </a:rPr>
              <a:t>年后补水</a:t>
            </a:r>
            <a:r>
              <a:rPr lang="en-US" altLang="zh-CN" dirty="0">
                <a:latin typeface="黑体" panose="02010609060101010101" pitchFamily="49" charset="-122"/>
                <a:ea typeface="黑体" panose="02010609060101010101" pitchFamily="49" charset="-122"/>
              </a:rPr>
              <a:t>3000</a:t>
            </a:r>
            <a:r>
              <a:rPr lang="zh-CN" altLang="en-US" dirty="0">
                <a:latin typeface="黑体" panose="02010609060101010101" pitchFamily="49" charset="-122"/>
                <a:ea typeface="黑体" panose="02010609060101010101" pitchFamily="49" charset="-122"/>
              </a:rPr>
              <a:t>万</a:t>
            </a:r>
            <a:r>
              <a:rPr lang="en-US" altLang="zh-CN" dirty="0">
                <a:latin typeface="黑体" panose="02010609060101010101" pitchFamily="49" charset="-122"/>
                <a:ea typeface="黑体" panose="02010609060101010101" pitchFamily="49" charset="-122"/>
              </a:rPr>
              <a:t>m</a:t>
            </a:r>
            <a:r>
              <a:rPr lang="en-US" altLang="zh-CN" baseline="30000" dirty="0">
                <a:latin typeface="黑体" panose="02010609060101010101" pitchFamily="49" charset="-122"/>
                <a:ea typeface="黑体" panose="02010609060101010101" pitchFamily="49" charset="-122"/>
              </a:rPr>
              <a:t>3</a:t>
            </a:r>
            <a:r>
              <a:rPr lang="zh-CN" altLang="en-US" dirty="0">
                <a:latin typeface="黑体" panose="02010609060101010101" pitchFamily="49" charset="-122"/>
                <a:ea typeface="黑体" panose="02010609060101010101" pitchFamily="49" charset="-122"/>
              </a:rPr>
              <a:t>，湿地平均水深达</a:t>
            </a:r>
            <a:r>
              <a:rPr lang="en-US" altLang="zh-CN" dirty="0">
                <a:latin typeface="黑体" panose="02010609060101010101" pitchFamily="49" charset="-122"/>
                <a:ea typeface="黑体" panose="02010609060101010101" pitchFamily="49" charset="-122"/>
              </a:rPr>
              <a:t>1.0 m</a:t>
            </a:r>
            <a:r>
              <a:rPr lang="zh-CN" altLang="en-US" dirty="0">
                <a:latin typeface="黑体" panose="02010609060101010101" pitchFamily="49" charset="-122"/>
                <a:ea typeface="黑体" panose="02010609060101010101" pitchFamily="49" charset="-122"/>
              </a:rPr>
              <a:t>。洮儿河鱼类随着补水也同时进入湿地，起到“灌江纳苗”的效果。鱼的种类和生物量调查发现，有鲤、银鲫、鲇、黄颡鱼、黑龙江泥鳅和葛氏鲈塘鳢等</a:t>
            </a:r>
            <a:r>
              <a:rPr lang="en-US" altLang="zh-CN" dirty="0">
                <a:latin typeface="黑体" panose="02010609060101010101" pitchFamily="49" charset="-122"/>
                <a:ea typeface="黑体" panose="02010609060101010101" pitchFamily="49" charset="-122"/>
              </a:rPr>
              <a:t>7</a:t>
            </a:r>
            <a:r>
              <a:rPr lang="zh-CN" altLang="en-US" dirty="0">
                <a:latin typeface="黑体" panose="02010609060101010101" pitchFamily="49" charset="-122"/>
                <a:ea typeface="黑体" panose="02010609060101010101" pitchFamily="49" charset="-122"/>
              </a:rPr>
              <a:t>种，其中鲤、银鲫、鲇和黄颡鱼均为当年繁殖种群。根据过水断面刺网采样调查，</a:t>
            </a:r>
            <a:r>
              <a:rPr lang="zh-CN" altLang="en-US" dirty="0">
                <a:solidFill>
                  <a:srgbClr val="FF0000"/>
                </a:solidFill>
                <a:latin typeface="黑体" panose="02010609060101010101" pitchFamily="49" charset="-122"/>
                <a:ea typeface="黑体" panose="02010609060101010101" pitchFamily="49" charset="-122"/>
              </a:rPr>
              <a:t>鱼类密度平均为</a:t>
            </a:r>
            <a:r>
              <a:rPr lang="en-US" altLang="zh-CN" dirty="0">
                <a:solidFill>
                  <a:srgbClr val="FF0000"/>
                </a:solidFill>
                <a:latin typeface="黑体" panose="02010609060101010101" pitchFamily="49" charset="-122"/>
                <a:ea typeface="黑体" panose="02010609060101010101" pitchFamily="49" charset="-122"/>
              </a:rPr>
              <a:t>0.0313</a:t>
            </a:r>
            <a:r>
              <a:rPr lang="zh-CN" altLang="en-US" dirty="0">
                <a:solidFill>
                  <a:srgbClr val="FF0000"/>
                </a:solidFill>
                <a:latin typeface="黑体" panose="02010609060101010101" pitchFamily="49" charset="-122"/>
                <a:ea typeface="黑体" panose="02010609060101010101" pitchFamily="49" charset="-122"/>
              </a:rPr>
              <a:t>尾</a:t>
            </a:r>
            <a:r>
              <a:rPr lang="en-US" altLang="zh-CN" dirty="0">
                <a:solidFill>
                  <a:srgbClr val="FF0000"/>
                </a:solidFill>
                <a:latin typeface="黑体" panose="02010609060101010101" pitchFamily="49" charset="-122"/>
                <a:ea typeface="黑体" panose="02010609060101010101" pitchFamily="49" charset="-122"/>
              </a:rPr>
              <a:t>/m</a:t>
            </a:r>
            <a:r>
              <a:rPr lang="en-US" altLang="zh-CN" baseline="30000" dirty="0">
                <a:solidFill>
                  <a:srgbClr val="FF0000"/>
                </a:solidFill>
                <a:latin typeface="黑体" panose="02010609060101010101" pitchFamily="49" charset="-122"/>
                <a:ea typeface="黑体" panose="02010609060101010101" pitchFamily="49" charset="-122"/>
              </a:rPr>
              <a:t>3</a:t>
            </a:r>
            <a:r>
              <a:rPr lang="zh-CN" altLang="en-US" dirty="0">
                <a:solidFill>
                  <a:srgbClr val="FF0000"/>
                </a:solidFill>
                <a:latin typeface="黑体" panose="02010609060101010101" pitchFamily="49" charset="-122"/>
                <a:ea typeface="黑体" panose="02010609060101010101" pitchFamily="49" charset="-122"/>
              </a:rPr>
              <a:t>，相当于进入湿地的鱼类数量约</a:t>
            </a:r>
            <a:r>
              <a:rPr lang="en-US" altLang="zh-CN" dirty="0">
                <a:solidFill>
                  <a:srgbClr val="FF0000"/>
                </a:solidFill>
                <a:latin typeface="黑体" panose="02010609060101010101" pitchFamily="49" charset="-122"/>
                <a:ea typeface="黑体" panose="02010609060101010101" pitchFamily="49" charset="-122"/>
              </a:rPr>
              <a:t>93.9</a:t>
            </a:r>
            <a:r>
              <a:rPr lang="zh-CN" altLang="en-US" dirty="0">
                <a:solidFill>
                  <a:srgbClr val="FF0000"/>
                </a:solidFill>
                <a:latin typeface="黑体" panose="02010609060101010101" pitchFamily="49" charset="-122"/>
                <a:ea typeface="黑体" panose="02010609060101010101" pitchFamily="49" charset="-122"/>
              </a:rPr>
              <a:t>万尾，近</a:t>
            </a:r>
            <a:r>
              <a:rPr lang="en-US" altLang="zh-CN" dirty="0">
                <a:solidFill>
                  <a:srgbClr val="FF0000"/>
                </a:solidFill>
                <a:latin typeface="黑体" panose="02010609060101010101" pitchFamily="49" charset="-122"/>
                <a:ea typeface="黑体" panose="02010609060101010101" pitchFamily="49" charset="-122"/>
              </a:rPr>
              <a:t>100</a:t>
            </a:r>
            <a:r>
              <a:rPr lang="zh-CN" altLang="en-US" dirty="0">
                <a:solidFill>
                  <a:srgbClr val="FF0000"/>
                </a:solidFill>
                <a:latin typeface="黑体" panose="02010609060101010101" pitchFamily="49" charset="-122"/>
                <a:ea typeface="黑体" panose="02010609060101010101" pitchFamily="49" charset="-122"/>
              </a:rPr>
              <a:t>万尾</a:t>
            </a:r>
            <a:r>
              <a:rPr lang="zh-CN" altLang="en-US" dirty="0">
                <a:latin typeface="黑体" panose="02010609060101010101" pitchFamily="49" charset="-122"/>
                <a:ea typeface="黑体" panose="02010609060101010101" pitchFamily="49" charset="-122"/>
              </a:rPr>
              <a:t>。</a:t>
            </a:r>
          </a:p>
        </p:txBody>
      </p:sp>
      <p:pic>
        <p:nvPicPr>
          <p:cNvPr id="3080" name="Picture 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9749" y="5112367"/>
            <a:ext cx="2905194" cy="1662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64088" y="5161568"/>
            <a:ext cx="2995218" cy="1620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2" name="Picture 1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45327" y="5120798"/>
            <a:ext cx="1579739" cy="1692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文本框 11">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3" name="文本框 12">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0524275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4E5376E4-C583-4DC2-87EC-9B291AFC82AD}"/>
              </a:ext>
            </a:extLst>
          </p:cNvPr>
          <p:cNvGrpSpPr/>
          <p:nvPr/>
        </p:nvGrpSpPr>
        <p:grpSpPr>
          <a:xfrm>
            <a:off x="5650855" y="1601460"/>
            <a:ext cx="2930360" cy="1920000"/>
            <a:chOff x="5656667" y="1227148"/>
            <a:chExt cx="2930360" cy="1920000"/>
          </a:xfrm>
        </p:grpSpPr>
        <p:pic>
          <p:nvPicPr>
            <p:cNvPr id="7" name="图片 6">
              <a:extLst>
                <a:ext uri="{FF2B5EF4-FFF2-40B4-BE49-F238E27FC236}">
                  <a16:creationId xmlns:a16="http://schemas.microsoft.com/office/drawing/2014/main" xmlns="" id="{8B3FD945-444E-43BC-90CF-B2036464D5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47027" y="1228348"/>
              <a:ext cx="1440000" cy="1918800"/>
            </a:xfrm>
            <a:prstGeom prst="rect">
              <a:avLst/>
            </a:prstGeom>
          </p:spPr>
        </p:pic>
        <p:pic>
          <p:nvPicPr>
            <p:cNvPr id="9" name="图片 8">
              <a:extLst>
                <a:ext uri="{FF2B5EF4-FFF2-40B4-BE49-F238E27FC236}">
                  <a16:creationId xmlns:a16="http://schemas.microsoft.com/office/drawing/2014/main" xmlns="" id="{BB0639F6-65A7-45BA-8284-96BF16726D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6667" y="1227148"/>
              <a:ext cx="1440000" cy="1920000"/>
            </a:xfrm>
            <a:prstGeom prst="rect">
              <a:avLst/>
            </a:prstGeom>
          </p:spPr>
        </p:pic>
      </p:grpSp>
      <p:sp>
        <p:nvSpPr>
          <p:cNvPr id="10" name="矩形 9">
            <a:extLst>
              <a:ext uri="{FF2B5EF4-FFF2-40B4-BE49-F238E27FC236}">
                <a16:creationId xmlns:a16="http://schemas.microsoft.com/office/drawing/2014/main" xmlns="" id="{67A437B6-E235-41D0-931C-44A2458D54BB}"/>
              </a:ext>
            </a:extLst>
          </p:cNvPr>
          <p:cNvSpPr/>
          <p:nvPr/>
        </p:nvSpPr>
        <p:spPr>
          <a:xfrm>
            <a:off x="3213142" y="3542371"/>
            <a:ext cx="2330544" cy="260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tx1"/>
              </a:solidFill>
              <a:latin typeface="黑体" panose="02010609060101010101" pitchFamily="49" charset="-122"/>
              <a:ea typeface="黑体" panose="02010609060101010101" pitchFamily="49" charset="-122"/>
            </a:endParaRPr>
          </a:p>
        </p:txBody>
      </p:sp>
      <p:sp>
        <p:nvSpPr>
          <p:cNvPr id="11" name="矩形 10">
            <a:extLst>
              <a:ext uri="{FF2B5EF4-FFF2-40B4-BE49-F238E27FC236}">
                <a16:creationId xmlns:a16="http://schemas.microsoft.com/office/drawing/2014/main" xmlns="" id="{8A34A57D-5C6D-46D4-9104-51A50C44436D}"/>
              </a:ext>
            </a:extLst>
          </p:cNvPr>
          <p:cNvSpPr/>
          <p:nvPr/>
        </p:nvSpPr>
        <p:spPr>
          <a:xfrm>
            <a:off x="5559788" y="3521460"/>
            <a:ext cx="1632227" cy="260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黑体" panose="02010609060101010101" pitchFamily="49" charset="-122"/>
                <a:ea typeface="黑体" panose="02010609060101010101" pitchFamily="49" charset="-122"/>
              </a:rPr>
              <a:t>土壤背景值采样</a:t>
            </a:r>
          </a:p>
        </p:txBody>
      </p:sp>
      <p:sp>
        <p:nvSpPr>
          <p:cNvPr id="12" name="矩形 11">
            <a:extLst>
              <a:ext uri="{FF2B5EF4-FFF2-40B4-BE49-F238E27FC236}">
                <a16:creationId xmlns:a16="http://schemas.microsoft.com/office/drawing/2014/main" xmlns="" id="{81F5226C-FABD-4194-BE41-D7C8242B3F31}"/>
              </a:ext>
            </a:extLst>
          </p:cNvPr>
          <p:cNvSpPr/>
          <p:nvPr/>
        </p:nvSpPr>
        <p:spPr>
          <a:xfrm>
            <a:off x="7015077" y="3521460"/>
            <a:ext cx="1654915" cy="260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黑体" panose="02010609060101010101" pitchFamily="49" charset="-122"/>
                <a:ea typeface="黑体" panose="02010609060101010101" pitchFamily="49" charset="-122"/>
              </a:rPr>
              <a:t>废弃菌糠堆肥</a:t>
            </a:r>
          </a:p>
        </p:txBody>
      </p:sp>
      <p:pic>
        <p:nvPicPr>
          <p:cNvPr id="14" name="图片 13">
            <a:extLst>
              <a:ext uri="{FF2B5EF4-FFF2-40B4-BE49-F238E27FC236}">
                <a16:creationId xmlns:a16="http://schemas.microsoft.com/office/drawing/2014/main" xmlns="" id="{2970556E-0573-4D0B-8AE8-B3D05E8C02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2602" y="4458631"/>
            <a:ext cx="2588259" cy="1941195"/>
          </a:xfrm>
          <a:prstGeom prst="rect">
            <a:avLst/>
          </a:prstGeom>
        </p:spPr>
      </p:pic>
      <p:pic>
        <p:nvPicPr>
          <p:cNvPr id="16" name="图片 15">
            <a:extLst>
              <a:ext uri="{FF2B5EF4-FFF2-40B4-BE49-F238E27FC236}">
                <a16:creationId xmlns:a16="http://schemas.microsoft.com/office/drawing/2014/main" xmlns="" id="{99037853-B460-4634-8A42-197CE162129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27381" y="4469301"/>
            <a:ext cx="2588259" cy="1941194"/>
          </a:xfrm>
          <a:prstGeom prst="rect">
            <a:avLst/>
          </a:prstGeom>
        </p:spPr>
      </p:pic>
      <p:pic>
        <p:nvPicPr>
          <p:cNvPr id="18" name="图片 17">
            <a:extLst>
              <a:ext uri="{FF2B5EF4-FFF2-40B4-BE49-F238E27FC236}">
                <a16:creationId xmlns:a16="http://schemas.microsoft.com/office/drawing/2014/main" xmlns="" id="{5098CDC0-30A4-4508-8707-A3FB36FDFF6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12160" y="4469301"/>
            <a:ext cx="2588259" cy="1941194"/>
          </a:xfrm>
          <a:prstGeom prst="rect">
            <a:avLst/>
          </a:prstGeom>
        </p:spPr>
      </p:pic>
      <p:sp>
        <p:nvSpPr>
          <p:cNvPr id="21" name="矩形 20">
            <a:extLst>
              <a:ext uri="{FF2B5EF4-FFF2-40B4-BE49-F238E27FC236}">
                <a16:creationId xmlns:a16="http://schemas.microsoft.com/office/drawing/2014/main" xmlns="" id="{D327C6C2-7130-4473-ACCD-4693608B0936}"/>
              </a:ext>
            </a:extLst>
          </p:cNvPr>
          <p:cNvSpPr/>
          <p:nvPr/>
        </p:nvSpPr>
        <p:spPr>
          <a:xfrm>
            <a:off x="1115479" y="6408419"/>
            <a:ext cx="1632227" cy="260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黑体" panose="02010609060101010101" pitchFamily="49" charset="-122"/>
                <a:ea typeface="黑体" panose="02010609060101010101" pitchFamily="49" charset="-122"/>
              </a:rPr>
              <a:t>地块建设</a:t>
            </a:r>
          </a:p>
        </p:txBody>
      </p:sp>
      <p:sp>
        <p:nvSpPr>
          <p:cNvPr id="22" name="矩形 21">
            <a:extLst>
              <a:ext uri="{FF2B5EF4-FFF2-40B4-BE49-F238E27FC236}">
                <a16:creationId xmlns:a16="http://schemas.microsoft.com/office/drawing/2014/main" xmlns="" id="{D42B18AD-3EDD-4092-B3E7-F5C9DAAB88F5}"/>
              </a:ext>
            </a:extLst>
          </p:cNvPr>
          <p:cNvSpPr/>
          <p:nvPr/>
        </p:nvSpPr>
        <p:spPr>
          <a:xfrm>
            <a:off x="3802827" y="6408419"/>
            <a:ext cx="1632227" cy="260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黑体" panose="02010609060101010101" pitchFamily="49" charset="-122"/>
                <a:ea typeface="黑体" panose="02010609060101010101" pitchFamily="49" charset="-122"/>
              </a:rPr>
              <a:t>土地平整</a:t>
            </a:r>
          </a:p>
        </p:txBody>
      </p:sp>
      <p:sp>
        <p:nvSpPr>
          <p:cNvPr id="23" name="矩形 22">
            <a:extLst>
              <a:ext uri="{FF2B5EF4-FFF2-40B4-BE49-F238E27FC236}">
                <a16:creationId xmlns:a16="http://schemas.microsoft.com/office/drawing/2014/main" xmlns="" id="{94CC6266-16BE-4D05-8146-A6A93AB5F8C8}"/>
              </a:ext>
            </a:extLst>
          </p:cNvPr>
          <p:cNvSpPr/>
          <p:nvPr/>
        </p:nvSpPr>
        <p:spPr>
          <a:xfrm>
            <a:off x="6490175" y="6408419"/>
            <a:ext cx="1632227" cy="260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黑体" panose="02010609060101010101" pitchFamily="49" charset="-122"/>
                <a:ea typeface="黑体" panose="02010609060101010101" pitchFamily="49" charset="-122"/>
              </a:rPr>
              <a:t>施撒改良剂</a:t>
            </a:r>
          </a:p>
        </p:txBody>
      </p:sp>
      <p:sp>
        <p:nvSpPr>
          <p:cNvPr id="24" name="文本框 23">
            <a:extLst>
              <a:ext uri="{FF2B5EF4-FFF2-40B4-BE49-F238E27FC236}">
                <a16:creationId xmlns:a16="http://schemas.microsoft.com/office/drawing/2014/main" xmlns="" id="{55011B4D-109E-4A18-9322-313A7E1C4B17}"/>
              </a:ext>
            </a:extLst>
          </p:cNvPr>
          <p:cNvSpPr txBox="1"/>
          <p:nvPr/>
        </p:nvSpPr>
        <p:spPr>
          <a:xfrm>
            <a:off x="297703" y="1038929"/>
            <a:ext cx="5498434" cy="424155"/>
          </a:xfrm>
          <a:prstGeom prst="rect">
            <a:avLst/>
          </a:prstGeom>
          <a:solidFill>
            <a:schemeClr val="accent6">
              <a:lumMod val="20000"/>
              <a:lumOff val="80000"/>
            </a:schemeClr>
          </a:solidFill>
        </p:spPr>
        <p:txBody>
          <a:bodyPr wrap="square" rtlCol="0">
            <a:spAutoFit/>
          </a:bodyPr>
          <a:lstStyle/>
          <a:p>
            <a:pPr>
              <a:lnSpc>
                <a:spcPct val="125000"/>
              </a:lnSpc>
              <a:spcBef>
                <a:spcPts val="1800"/>
              </a:spcBef>
            </a:pPr>
            <a:r>
              <a:rPr lang="en-US" altLang="zh-CN" sz="2000" b="1" dirty="0">
                <a:latin typeface="黑体" panose="02010609060101010101" pitchFamily="49" charset="-122"/>
                <a:ea typeface="黑体" panose="02010609060101010101" pitchFamily="49" charset="-122"/>
              </a:rPr>
              <a:t>3 </a:t>
            </a:r>
            <a:r>
              <a:rPr lang="zh-CN" altLang="en-US" sz="2000" b="1" dirty="0">
                <a:latin typeface="黑体" panose="02010609060101010101" pitchFamily="49" charset="-122"/>
                <a:ea typeface="黑体" panose="02010609060101010101" pitchFamily="49" charset="-122"/>
              </a:rPr>
              <a:t>牛心套保盐碱地改良与绿色水稻种植示范</a:t>
            </a:r>
            <a:endParaRPr lang="en-US" altLang="zh-CN" sz="2000" dirty="0">
              <a:latin typeface="黑体" panose="02010609060101010101" pitchFamily="49" charset="-122"/>
              <a:ea typeface="黑体" panose="02010609060101010101" pitchFamily="49" charset="-122"/>
            </a:endParaRPr>
          </a:p>
        </p:txBody>
      </p:sp>
      <p:sp>
        <p:nvSpPr>
          <p:cNvPr id="5" name="矩形 4">
            <a:extLst>
              <a:ext uri="{FF2B5EF4-FFF2-40B4-BE49-F238E27FC236}">
                <a16:creationId xmlns:a16="http://schemas.microsoft.com/office/drawing/2014/main" xmlns="" id="{575B8EC8-DD48-416D-96B3-2BA2C6AA510C}"/>
              </a:ext>
            </a:extLst>
          </p:cNvPr>
          <p:cNvSpPr/>
          <p:nvPr/>
        </p:nvSpPr>
        <p:spPr>
          <a:xfrm>
            <a:off x="3213142" y="3542371"/>
            <a:ext cx="2330544" cy="260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tx1"/>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3B8AD78D-DEE2-46C9-AD26-2761AD64030B}"/>
              </a:ext>
            </a:extLst>
          </p:cNvPr>
          <p:cNvSpPr/>
          <p:nvPr/>
        </p:nvSpPr>
        <p:spPr>
          <a:xfrm>
            <a:off x="1714926" y="4106125"/>
            <a:ext cx="2857074" cy="260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rgbClr val="0000FF"/>
                </a:solidFill>
                <a:latin typeface="微软雅黑" panose="020B0503020204020204" pitchFamily="34" charset="-122"/>
                <a:ea typeface="微软雅黑" panose="020B0503020204020204" pitchFamily="34" charset="-122"/>
              </a:rPr>
              <a:t>共</a:t>
            </a:r>
            <a:r>
              <a:rPr lang="en-US" altLang="zh-CN" sz="1600" b="1" dirty="0">
                <a:solidFill>
                  <a:srgbClr val="0000FF"/>
                </a:solidFill>
                <a:latin typeface="微软雅黑" panose="020B0503020204020204" pitchFamily="34" charset="-122"/>
                <a:ea typeface="微软雅黑" panose="020B0503020204020204" pitchFamily="34" charset="-122"/>
              </a:rPr>
              <a:t>10</a:t>
            </a:r>
            <a:r>
              <a:rPr lang="zh-CN" altLang="en-US" sz="1600" b="1" dirty="0">
                <a:solidFill>
                  <a:srgbClr val="0000FF"/>
                </a:solidFill>
                <a:latin typeface="微软雅黑" panose="020B0503020204020204" pitchFamily="34" charset="-122"/>
                <a:ea typeface="微软雅黑" panose="020B0503020204020204" pitchFamily="34" charset="-122"/>
              </a:rPr>
              <a:t>种处理，总面积约</a:t>
            </a:r>
            <a:r>
              <a:rPr lang="en-US" altLang="zh-CN" sz="1600" b="1" dirty="0">
                <a:solidFill>
                  <a:srgbClr val="0000FF"/>
                </a:solidFill>
                <a:latin typeface="微软雅黑" panose="020B0503020204020204" pitchFamily="34" charset="-122"/>
                <a:ea typeface="微软雅黑" panose="020B0503020204020204" pitchFamily="34" charset="-122"/>
              </a:rPr>
              <a:t>4 ha</a:t>
            </a:r>
            <a:endParaRPr lang="zh-CN" altLang="en-US" sz="1600" b="1" dirty="0">
              <a:solidFill>
                <a:srgbClr val="0000FF"/>
              </a:solidFill>
              <a:latin typeface="微软雅黑" panose="020B0503020204020204" pitchFamily="34" charset="-122"/>
              <a:ea typeface="微软雅黑" panose="020B0503020204020204" pitchFamily="34" charset="-122"/>
            </a:endParaRPr>
          </a:p>
        </p:txBody>
      </p:sp>
      <p:pic>
        <p:nvPicPr>
          <p:cNvPr id="15" name="图片 14">
            <a:extLst>
              <a:ext uri="{FF2B5EF4-FFF2-40B4-BE49-F238E27FC236}">
                <a16:creationId xmlns:a16="http://schemas.microsoft.com/office/drawing/2014/main" xmlns="" id="{CB8C8D48-3FA5-4F29-A1DF-D6D113EC893D}"/>
              </a:ext>
            </a:extLst>
          </p:cNvPr>
          <p:cNvPicPr>
            <a:picLocks noChangeAspect="1"/>
          </p:cNvPicPr>
          <p:nvPr/>
        </p:nvPicPr>
        <p:blipFill rotWithShape="1">
          <a:blip r:embed="rId7" cstate="print"/>
          <a:srcRect l="15350" t="33201" r="16138" b="3532"/>
          <a:stretch/>
        </p:blipFill>
        <p:spPr>
          <a:xfrm>
            <a:off x="642602" y="1523216"/>
            <a:ext cx="4778353" cy="2482093"/>
          </a:xfrm>
          <a:prstGeom prst="rect">
            <a:avLst/>
          </a:prstGeom>
        </p:spPr>
      </p:pic>
      <p:sp>
        <p:nvSpPr>
          <p:cNvPr id="19" name="文本框 18">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20" name="文本框 19">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3818404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组合 55">
            <a:extLst>
              <a:ext uri="{FF2B5EF4-FFF2-40B4-BE49-F238E27FC236}">
                <a16:creationId xmlns:a16="http://schemas.microsoft.com/office/drawing/2014/main" xmlns="" id="{C741D956-C313-413E-A3C7-98361A566824}"/>
              </a:ext>
            </a:extLst>
          </p:cNvPr>
          <p:cNvGrpSpPr/>
          <p:nvPr/>
        </p:nvGrpSpPr>
        <p:grpSpPr>
          <a:xfrm>
            <a:off x="251520" y="1196752"/>
            <a:ext cx="8136904" cy="3420702"/>
            <a:chOff x="559313" y="1570218"/>
            <a:chExt cx="7884142" cy="4406540"/>
          </a:xfrm>
        </p:grpSpPr>
        <p:grpSp>
          <p:nvGrpSpPr>
            <p:cNvPr id="42" name="组合 41">
              <a:extLst>
                <a:ext uri="{FF2B5EF4-FFF2-40B4-BE49-F238E27FC236}">
                  <a16:creationId xmlns:a16="http://schemas.microsoft.com/office/drawing/2014/main" xmlns="" id="{6C715330-DA7C-4128-B6F6-A2C3593A38AA}"/>
                </a:ext>
              </a:extLst>
            </p:cNvPr>
            <p:cNvGrpSpPr/>
            <p:nvPr/>
          </p:nvGrpSpPr>
          <p:grpSpPr>
            <a:xfrm>
              <a:off x="559313" y="1570218"/>
              <a:ext cx="7884142" cy="4350526"/>
              <a:chOff x="559313" y="1783578"/>
              <a:chExt cx="7884142" cy="4350526"/>
            </a:xfrm>
          </p:grpSpPr>
          <p:pic>
            <p:nvPicPr>
              <p:cNvPr id="20" name="图片 19">
                <a:extLst>
                  <a:ext uri="{FF2B5EF4-FFF2-40B4-BE49-F238E27FC236}">
                    <a16:creationId xmlns:a16="http://schemas.microsoft.com/office/drawing/2014/main" xmlns="" id="{DF1257B0-6743-4C4F-B606-AD7A245300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48081" y="1786474"/>
                <a:ext cx="2350676" cy="2145206"/>
              </a:xfrm>
              <a:prstGeom prst="rect">
                <a:avLst/>
              </a:prstGeom>
            </p:spPr>
          </p:pic>
          <p:pic>
            <p:nvPicPr>
              <p:cNvPr id="19" name="图片 18">
                <a:extLst>
                  <a:ext uri="{FF2B5EF4-FFF2-40B4-BE49-F238E27FC236}">
                    <a16:creationId xmlns:a16="http://schemas.microsoft.com/office/drawing/2014/main" xmlns="" id="{705838CD-66B0-426F-9E4F-AAAEC7BD0E6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48081" y="3983104"/>
                <a:ext cx="2350676" cy="2145206"/>
              </a:xfrm>
              <a:prstGeom prst="rect">
                <a:avLst/>
              </a:prstGeom>
            </p:spPr>
          </p:pic>
          <p:pic>
            <p:nvPicPr>
              <p:cNvPr id="27" name="图片 26">
                <a:extLst>
                  <a:ext uri="{FF2B5EF4-FFF2-40B4-BE49-F238E27FC236}">
                    <a16:creationId xmlns:a16="http://schemas.microsoft.com/office/drawing/2014/main" xmlns="" id="{359A8E3E-3B15-4B64-A0B7-810F5E78E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20429" y="3983104"/>
                <a:ext cx="2350676" cy="2151000"/>
              </a:xfrm>
              <a:prstGeom prst="rect">
                <a:avLst/>
              </a:prstGeom>
            </p:spPr>
          </p:pic>
          <p:pic>
            <p:nvPicPr>
              <p:cNvPr id="31" name="图片 30">
                <a:extLst>
                  <a:ext uri="{FF2B5EF4-FFF2-40B4-BE49-F238E27FC236}">
                    <a16:creationId xmlns:a16="http://schemas.microsoft.com/office/drawing/2014/main" xmlns="" id="{A0EE902E-7EEB-4E50-874F-AC09BED1D9F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625315" y="1786474"/>
                <a:ext cx="2350677" cy="2145206"/>
              </a:xfrm>
              <a:prstGeom prst="rect">
                <a:avLst/>
              </a:prstGeom>
            </p:spPr>
          </p:pic>
          <p:pic>
            <p:nvPicPr>
              <p:cNvPr id="33" name="图片 32">
                <a:extLst>
                  <a:ext uri="{FF2B5EF4-FFF2-40B4-BE49-F238E27FC236}">
                    <a16:creationId xmlns:a16="http://schemas.microsoft.com/office/drawing/2014/main" xmlns="" id="{E7DF1875-EDDC-4FC9-92B9-E0BFCA1D27C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102549" y="1783578"/>
                <a:ext cx="2340906" cy="2150999"/>
              </a:xfrm>
              <a:prstGeom prst="rect">
                <a:avLst/>
              </a:prstGeom>
            </p:spPr>
          </p:pic>
          <p:pic>
            <p:nvPicPr>
              <p:cNvPr id="35" name="图片 34">
                <a:extLst>
                  <a:ext uri="{FF2B5EF4-FFF2-40B4-BE49-F238E27FC236}">
                    <a16:creationId xmlns:a16="http://schemas.microsoft.com/office/drawing/2014/main" xmlns="" id="{22DCF7A6-4419-4406-B1DC-F4732D1BCB8F}"/>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092778" y="3983104"/>
                <a:ext cx="2350677" cy="2150999"/>
              </a:xfrm>
              <a:prstGeom prst="rect">
                <a:avLst/>
              </a:prstGeom>
            </p:spPr>
          </p:pic>
          <p:sp>
            <p:nvSpPr>
              <p:cNvPr id="40" name="文本框 39">
                <a:extLst>
                  <a:ext uri="{FF2B5EF4-FFF2-40B4-BE49-F238E27FC236}">
                    <a16:creationId xmlns:a16="http://schemas.microsoft.com/office/drawing/2014/main" xmlns="" id="{699D82B0-A00F-49B1-AB00-CD49C6F901ED}"/>
                  </a:ext>
                </a:extLst>
              </p:cNvPr>
              <p:cNvSpPr txBox="1"/>
              <p:nvPr/>
            </p:nvSpPr>
            <p:spPr>
              <a:xfrm>
                <a:off x="559858" y="1783578"/>
                <a:ext cx="461665" cy="2145206"/>
              </a:xfrm>
              <a:prstGeom prst="rect">
                <a:avLst/>
              </a:prstGeom>
              <a:noFill/>
            </p:spPr>
            <p:txBody>
              <a:bodyPr vert="eaVert" wrap="square" rtlCol="0">
                <a:spAutoFit/>
              </a:bodyPr>
              <a:lstStyle/>
              <a:p>
                <a:pPr algn="ctr"/>
                <a:r>
                  <a:rPr lang="zh-CN" altLang="en-US" b="1" dirty="0">
                    <a:latin typeface="微软雅黑" panose="020B0503020204020204" pitchFamily="34" charset="-122"/>
                    <a:ea typeface="微软雅黑" panose="020B0503020204020204" pitchFamily="34" charset="-122"/>
                  </a:rPr>
                  <a:t>对照处理</a:t>
                </a:r>
              </a:p>
            </p:txBody>
          </p:sp>
          <p:sp>
            <p:nvSpPr>
              <p:cNvPr id="41" name="文本框 40">
                <a:extLst>
                  <a:ext uri="{FF2B5EF4-FFF2-40B4-BE49-F238E27FC236}">
                    <a16:creationId xmlns:a16="http://schemas.microsoft.com/office/drawing/2014/main" xmlns="" id="{3D74E894-F5FD-40C8-8752-E749662598D8}"/>
                  </a:ext>
                </a:extLst>
              </p:cNvPr>
              <p:cNvSpPr txBox="1"/>
              <p:nvPr/>
            </p:nvSpPr>
            <p:spPr>
              <a:xfrm>
                <a:off x="559313" y="3837344"/>
                <a:ext cx="461665" cy="2145206"/>
              </a:xfrm>
              <a:prstGeom prst="rect">
                <a:avLst/>
              </a:prstGeom>
              <a:noFill/>
            </p:spPr>
            <p:txBody>
              <a:bodyPr vert="eaVert" wrap="square" rtlCol="0">
                <a:spAutoFit/>
              </a:bodyPr>
              <a:lstStyle>
                <a:defPPr>
                  <a:defRPr lang="zh-CN"/>
                </a:defPPr>
                <a:lvl1pPr algn="ctr">
                  <a:defRPr b="1">
                    <a:latin typeface="微软雅黑" panose="020B0503020204020204" pitchFamily="34" charset="-122"/>
                    <a:ea typeface="微软雅黑" panose="020B0503020204020204" pitchFamily="34" charset="-122"/>
                  </a:defRPr>
                </a:lvl1pPr>
              </a:lstStyle>
              <a:p>
                <a:r>
                  <a:rPr lang="zh-CN" altLang="en-US" dirty="0"/>
                  <a:t>改良处理</a:t>
                </a:r>
              </a:p>
            </p:txBody>
          </p:sp>
        </p:grpSp>
        <p:sp>
          <p:nvSpPr>
            <p:cNvPr id="43" name="文本框 42">
              <a:extLst>
                <a:ext uri="{FF2B5EF4-FFF2-40B4-BE49-F238E27FC236}">
                  <a16:creationId xmlns:a16="http://schemas.microsoft.com/office/drawing/2014/main" xmlns="" id="{76A05AB0-929A-49A3-9D32-EA48F0B36C11}"/>
                </a:ext>
              </a:extLst>
            </p:cNvPr>
            <p:cNvSpPr txBox="1"/>
            <p:nvPr/>
          </p:nvSpPr>
          <p:spPr>
            <a:xfrm>
              <a:off x="1183165" y="5178447"/>
              <a:ext cx="2264973" cy="753306"/>
            </a:xfrm>
            <a:prstGeom prst="rect">
              <a:avLst/>
            </a:prstGeom>
            <a:noFill/>
          </p:spPr>
          <p:txBody>
            <a:bodyPr wrap="square"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改良处理排盐快、沉淀快</a:t>
              </a:r>
            </a:p>
          </p:txBody>
        </p:sp>
        <p:sp>
          <p:nvSpPr>
            <p:cNvPr id="44" name="文本框 43">
              <a:extLst>
                <a:ext uri="{FF2B5EF4-FFF2-40B4-BE49-F238E27FC236}">
                  <a16:creationId xmlns:a16="http://schemas.microsoft.com/office/drawing/2014/main" xmlns="" id="{0C476539-B35D-4A8B-9ACD-6AD79A2DCFE7}"/>
                </a:ext>
              </a:extLst>
            </p:cNvPr>
            <p:cNvSpPr txBox="1"/>
            <p:nvPr/>
          </p:nvSpPr>
          <p:spPr>
            <a:xfrm>
              <a:off x="3534144" y="5223452"/>
              <a:ext cx="2403325" cy="753306"/>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均匀插秧、提高土温、加快返青</a:t>
              </a:r>
            </a:p>
          </p:txBody>
        </p:sp>
        <p:sp>
          <p:nvSpPr>
            <p:cNvPr id="45" name="文本框 44">
              <a:extLst>
                <a:ext uri="{FF2B5EF4-FFF2-40B4-BE49-F238E27FC236}">
                  <a16:creationId xmlns:a16="http://schemas.microsoft.com/office/drawing/2014/main" xmlns="" id="{C0A67ABF-2BC1-4C6D-8A2A-967390DEB94C}"/>
                </a:ext>
              </a:extLst>
            </p:cNvPr>
            <p:cNvSpPr txBox="1"/>
            <p:nvPr/>
          </p:nvSpPr>
          <p:spPr>
            <a:xfrm>
              <a:off x="6057111" y="5178447"/>
              <a:ext cx="2386344" cy="753306"/>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高效排盐利于快速返青、增加分蘖</a:t>
              </a:r>
            </a:p>
          </p:txBody>
        </p:sp>
        <p:sp>
          <p:nvSpPr>
            <p:cNvPr id="51" name="right-thin-arrowheads_32738">
              <a:extLst>
                <a:ext uri="{FF2B5EF4-FFF2-40B4-BE49-F238E27FC236}">
                  <a16:creationId xmlns:a16="http://schemas.microsoft.com/office/drawing/2014/main" xmlns="" id="{8C3BD433-A3DD-47EF-8257-470DB4EE5C61}"/>
                </a:ext>
              </a:extLst>
            </p:cNvPr>
            <p:cNvSpPr>
              <a:spLocks noChangeAspect="1"/>
            </p:cNvSpPr>
            <p:nvPr/>
          </p:nvSpPr>
          <p:spPr bwMode="auto">
            <a:xfrm>
              <a:off x="3329215" y="2642821"/>
              <a:ext cx="418461" cy="209134"/>
            </a:xfrm>
            <a:custGeom>
              <a:avLst/>
              <a:gdLst>
                <a:gd name="T0" fmla="*/ 5083 w 6101"/>
                <a:gd name="T1" fmla="*/ 3053 h 6107"/>
                <a:gd name="T2" fmla="*/ 2791 w 6101"/>
                <a:gd name="T3" fmla="*/ 761 h 6107"/>
                <a:gd name="T4" fmla="*/ 2791 w 6101"/>
                <a:gd name="T5" fmla="*/ 164 h 6107"/>
                <a:gd name="T6" fmla="*/ 3387 w 6101"/>
                <a:gd name="T7" fmla="*/ 164 h 6107"/>
                <a:gd name="T8" fmla="*/ 5978 w 6101"/>
                <a:gd name="T9" fmla="*/ 2755 h 6107"/>
                <a:gd name="T10" fmla="*/ 6101 w 6101"/>
                <a:gd name="T11" fmla="*/ 3053 h 6107"/>
                <a:gd name="T12" fmla="*/ 5978 w 6101"/>
                <a:gd name="T13" fmla="*/ 3351 h 6107"/>
                <a:gd name="T14" fmla="*/ 3387 w 6101"/>
                <a:gd name="T15" fmla="*/ 5942 h 6107"/>
                <a:gd name="T16" fmla="*/ 2791 w 6101"/>
                <a:gd name="T17" fmla="*/ 5942 h 6107"/>
                <a:gd name="T18" fmla="*/ 2791 w 6101"/>
                <a:gd name="T19" fmla="*/ 5345 h 6107"/>
                <a:gd name="T20" fmla="*/ 5083 w 6101"/>
                <a:gd name="T21" fmla="*/ 3053 h 6107"/>
                <a:gd name="T22" fmla="*/ 165 w 6101"/>
                <a:gd name="T23" fmla="*/ 5345 h 6107"/>
                <a:gd name="T24" fmla="*/ 165 w 6101"/>
                <a:gd name="T25" fmla="*/ 5942 h 6107"/>
                <a:gd name="T26" fmla="*/ 761 w 6101"/>
                <a:gd name="T27" fmla="*/ 5942 h 6107"/>
                <a:gd name="T28" fmla="*/ 3352 w 6101"/>
                <a:gd name="T29" fmla="*/ 3351 h 6107"/>
                <a:gd name="T30" fmla="*/ 3475 w 6101"/>
                <a:gd name="T31" fmla="*/ 3053 h 6107"/>
                <a:gd name="T32" fmla="*/ 3352 w 6101"/>
                <a:gd name="T33" fmla="*/ 2755 h 6107"/>
                <a:gd name="T34" fmla="*/ 761 w 6101"/>
                <a:gd name="T35" fmla="*/ 164 h 6107"/>
                <a:gd name="T36" fmla="*/ 165 w 6101"/>
                <a:gd name="T37" fmla="*/ 164 h 6107"/>
                <a:gd name="T38" fmla="*/ 165 w 6101"/>
                <a:gd name="T39" fmla="*/ 761 h 6107"/>
                <a:gd name="T40" fmla="*/ 2457 w 6101"/>
                <a:gd name="T41" fmla="*/ 3053 h 6107"/>
                <a:gd name="T42" fmla="*/ 165 w 6101"/>
                <a:gd name="T43" fmla="*/ 5345 h 6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01" h="6107">
                  <a:moveTo>
                    <a:pt x="5083" y="3053"/>
                  </a:moveTo>
                  <a:lnTo>
                    <a:pt x="2791" y="761"/>
                  </a:lnTo>
                  <a:cubicBezTo>
                    <a:pt x="2626" y="596"/>
                    <a:pt x="2626" y="329"/>
                    <a:pt x="2791" y="164"/>
                  </a:cubicBezTo>
                  <a:cubicBezTo>
                    <a:pt x="2955" y="0"/>
                    <a:pt x="3222" y="0"/>
                    <a:pt x="3387" y="164"/>
                  </a:cubicBezTo>
                  <a:lnTo>
                    <a:pt x="5978" y="2755"/>
                  </a:lnTo>
                  <a:cubicBezTo>
                    <a:pt x="6060" y="2837"/>
                    <a:pt x="6101" y="2945"/>
                    <a:pt x="6101" y="3053"/>
                  </a:cubicBezTo>
                  <a:cubicBezTo>
                    <a:pt x="6101" y="3161"/>
                    <a:pt x="6060" y="3269"/>
                    <a:pt x="5978" y="3351"/>
                  </a:cubicBezTo>
                  <a:lnTo>
                    <a:pt x="3387" y="5942"/>
                  </a:lnTo>
                  <a:cubicBezTo>
                    <a:pt x="3222" y="6107"/>
                    <a:pt x="2955" y="6107"/>
                    <a:pt x="2791" y="5942"/>
                  </a:cubicBezTo>
                  <a:cubicBezTo>
                    <a:pt x="2626" y="5777"/>
                    <a:pt x="2626" y="5510"/>
                    <a:pt x="2791" y="5345"/>
                  </a:cubicBezTo>
                  <a:lnTo>
                    <a:pt x="5083" y="3053"/>
                  </a:lnTo>
                  <a:close/>
                  <a:moveTo>
                    <a:pt x="165" y="5345"/>
                  </a:moveTo>
                  <a:cubicBezTo>
                    <a:pt x="0" y="5510"/>
                    <a:pt x="0" y="5777"/>
                    <a:pt x="165" y="5942"/>
                  </a:cubicBezTo>
                  <a:cubicBezTo>
                    <a:pt x="329" y="6107"/>
                    <a:pt x="596" y="6107"/>
                    <a:pt x="761" y="5942"/>
                  </a:cubicBezTo>
                  <a:lnTo>
                    <a:pt x="3352" y="3351"/>
                  </a:lnTo>
                  <a:cubicBezTo>
                    <a:pt x="3434" y="3269"/>
                    <a:pt x="3475" y="3161"/>
                    <a:pt x="3475" y="3053"/>
                  </a:cubicBezTo>
                  <a:cubicBezTo>
                    <a:pt x="3475" y="2945"/>
                    <a:pt x="3434" y="2837"/>
                    <a:pt x="3352" y="2755"/>
                  </a:cubicBezTo>
                  <a:lnTo>
                    <a:pt x="761" y="164"/>
                  </a:lnTo>
                  <a:cubicBezTo>
                    <a:pt x="596" y="0"/>
                    <a:pt x="329" y="0"/>
                    <a:pt x="165" y="164"/>
                  </a:cubicBezTo>
                  <a:cubicBezTo>
                    <a:pt x="0" y="329"/>
                    <a:pt x="0" y="596"/>
                    <a:pt x="165" y="761"/>
                  </a:cubicBezTo>
                  <a:lnTo>
                    <a:pt x="2457" y="3053"/>
                  </a:lnTo>
                  <a:lnTo>
                    <a:pt x="165" y="5345"/>
                  </a:lnTo>
                  <a:close/>
                </a:path>
              </a:pathLst>
            </a:custGeom>
            <a:solidFill>
              <a:srgbClr val="00B050"/>
            </a:solidFill>
            <a:ln>
              <a:noFill/>
            </a:ln>
          </p:spPr>
        </p:sp>
        <p:sp>
          <p:nvSpPr>
            <p:cNvPr id="52" name="right-thin-arrowheads_32738">
              <a:extLst>
                <a:ext uri="{FF2B5EF4-FFF2-40B4-BE49-F238E27FC236}">
                  <a16:creationId xmlns:a16="http://schemas.microsoft.com/office/drawing/2014/main" xmlns="" id="{B47EC849-DDF7-4580-A37F-BCA5673DD0A9}"/>
                </a:ext>
              </a:extLst>
            </p:cNvPr>
            <p:cNvSpPr>
              <a:spLocks noChangeAspect="1"/>
            </p:cNvSpPr>
            <p:nvPr/>
          </p:nvSpPr>
          <p:spPr bwMode="auto">
            <a:xfrm>
              <a:off x="5830040" y="2642821"/>
              <a:ext cx="418461" cy="209134"/>
            </a:xfrm>
            <a:custGeom>
              <a:avLst/>
              <a:gdLst>
                <a:gd name="T0" fmla="*/ 5083 w 6101"/>
                <a:gd name="T1" fmla="*/ 3053 h 6107"/>
                <a:gd name="T2" fmla="*/ 2791 w 6101"/>
                <a:gd name="T3" fmla="*/ 761 h 6107"/>
                <a:gd name="T4" fmla="*/ 2791 w 6101"/>
                <a:gd name="T5" fmla="*/ 164 h 6107"/>
                <a:gd name="T6" fmla="*/ 3387 w 6101"/>
                <a:gd name="T7" fmla="*/ 164 h 6107"/>
                <a:gd name="T8" fmla="*/ 5978 w 6101"/>
                <a:gd name="T9" fmla="*/ 2755 h 6107"/>
                <a:gd name="T10" fmla="*/ 6101 w 6101"/>
                <a:gd name="T11" fmla="*/ 3053 h 6107"/>
                <a:gd name="T12" fmla="*/ 5978 w 6101"/>
                <a:gd name="T13" fmla="*/ 3351 h 6107"/>
                <a:gd name="T14" fmla="*/ 3387 w 6101"/>
                <a:gd name="T15" fmla="*/ 5942 h 6107"/>
                <a:gd name="T16" fmla="*/ 2791 w 6101"/>
                <a:gd name="T17" fmla="*/ 5942 h 6107"/>
                <a:gd name="T18" fmla="*/ 2791 w 6101"/>
                <a:gd name="T19" fmla="*/ 5345 h 6107"/>
                <a:gd name="T20" fmla="*/ 5083 w 6101"/>
                <a:gd name="T21" fmla="*/ 3053 h 6107"/>
                <a:gd name="T22" fmla="*/ 165 w 6101"/>
                <a:gd name="T23" fmla="*/ 5345 h 6107"/>
                <a:gd name="T24" fmla="*/ 165 w 6101"/>
                <a:gd name="T25" fmla="*/ 5942 h 6107"/>
                <a:gd name="T26" fmla="*/ 761 w 6101"/>
                <a:gd name="T27" fmla="*/ 5942 h 6107"/>
                <a:gd name="T28" fmla="*/ 3352 w 6101"/>
                <a:gd name="T29" fmla="*/ 3351 h 6107"/>
                <a:gd name="T30" fmla="*/ 3475 w 6101"/>
                <a:gd name="T31" fmla="*/ 3053 h 6107"/>
                <a:gd name="T32" fmla="*/ 3352 w 6101"/>
                <a:gd name="T33" fmla="*/ 2755 h 6107"/>
                <a:gd name="T34" fmla="*/ 761 w 6101"/>
                <a:gd name="T35" fmla="*/ 164 h 6107"/>
                <a:gd name="T36" fmla="*/ 165 w 6101"/>
                <a:gd name="T37" fmla="*/ 164 h 6107"/>
                <a:gd name="T38" fmla="*/ 165 w 6101"/>
                <a:gd name="T39" fmla="*/ 761 h 6107"/>
                <a:gd name="T40" fmla="*/ 2457 w 6101"/>
                <a:gd name="T41" fmla="*/ 3053 h 6107"/>
                <a:gd name="T42" fmla="*/ 165 w 6101"/>
                <a:gd name="T43" fmla="*/ 5345 h 6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01" h="6107">
                  <a:moveTo>
                    <a:pt x="5083" y="3053"/>
                  </a:moveTo>
                  <a:lnTo>
                    <a:pt x="2791" y="761"/>
                  </a:lnTo>
                  <a:cubicBezTo>
                    <a:pt x="2626" y="596"/>
                    <a:pt x="2626" y="329"/>
                    <a:pt x="2791" y="164"/>
                  </a:cubicBezTo>
                  <a:cubicBezTo>
                    <a:pt x="2955" y="0"/>
                    <a:pt x="3222" y="0"/>
                    <a:pt x="3387" y="164"/>
                  </a:cubicBezTo>
                  <a:lnTo>
                    <a:pt x="5978" y="2755"/>
                  </a:lnTo>
                  <a:cubicBezTo>
                    <a:pt x="6060" y="2837"/>
                    <a:pt x="6101" y="2945"/>
                    <a:pt x="6101" y="3053"/>
                  </a:cubicBezTo>
                  <a:cubicBezTo>
                    <a:pt x="6101" y="3161"/>
                    <a:pt x="6060" y="3269"/>
                    <a:pt x="5978" y="3351"/>
                  </a:cubicBezTo>
                  <a:lnTo>
                    <a:pt x="3387" y="5942"/>
                  </a:lnTo>
                  <a:cubicBezTo>
                    <a:pt x="3222" y="6107"/>
                    <a:pt x="2955" y="6107"/>
                    <a:pt x="2791" y="5942"/>
                  </a:cubicBezTo>
                  <a:cubicBezTo>
                    <a:pt x="2626" y="5777"/>
                    <a:pt x="2626" y="5510"/>
                    <a:pt x="2791" y="5345"/>
                  </a:cubicBezTo>
                  <a:lnTo>
                    <a:pt x="5083" y="3053"/>
                  </a:lnTo>
                  <a:close/>
                  <a:moveTo>
                    <a:pt x="165" y="5345"/>
                  </a:moveTo>
                  <a:cubicBezTo>
                    <a:pt x="0" y="5510"/>
                    <a:pt x="0" y="5777"/>
                    <a:pt x="165" y="5942"/>
                  </a:cubicBezTo>
                  <a:cubicBezTo>
                    <a:pt x="329" y="6107"/>
                    <a:pt x="596" y="6107"/>
                    <a:pt x="761" y="5942"/>
                  </a:cubicBezTo>
                  <a:lnTo>
                    <a:pt x="3352" y="3351"/>
                  </a:lnTo>
                  <a:cubicBezTo>
                    <a:pt x="3434" y="3269"/>
                    <a:pt x="3475" y="3161"/>
                    <a:pt x="3475" y="3053"/>
                  </a:cubicBezTo>
                  <a:cubicBezTo>
                    <a:pt x="3475" y="2945"/>
                    <a:pt x="3434" y="2837"/>
                    <a:pt x="3352" y="2755"/>
                  </a:cubicBezTo>
                  <a:lnTo>
                    <a:pt x="761" y="164"/>
                  </a:lnTo>
                  <a:cubicBezTo>
                    <a:pt x="596" y="0"/>
                    <a:pt x="329" y="0"/>
                    <a:pt x="165" y="164"/>
                  </a:cubicBezTo>
                  <a:cubicBezTo>
                    <a:pt x="0" y="329"/>
                    <a:pt x="0" y="596"/>
                    <a:pt x="165" y="761"/>
                  </a:cubicBezTo>
                  <a:lnTo>
                    <a:pt x="2457" y="3053"/>
                  </a:lnTo>
                  <a:lnTo>
                    <a:pt x="165" y="5345"/>
                  </a:lnTo>
                  <a:close/>
                </a:path>
              </a:pathLst>
            </a:custGeom>
            <a:solidFill>
              <a:srgbClr val="00B050"/>
            </a:solidFill>
            <a:ln>
              <a:noFill/>
            </a:ln>
          </p:spPr>
        </p:sp>
        <p:sp>
          <p:nvSpPr>
            <p:cNvPr id="54" name="right-thin-arrowheads_32738">
              <a:extLst>
                <a:ext uri="{FF2B5EF4-FFF2-40B4-BE49-F238E27FC236}">
                  <a16:creationId xmlns:a16="http://schemas.microsoft.com/office/drawing/2014/main" xmlns="" id="{1E9A65D3-8D7F-458C-8D4B-5637498432DE}"/>
                </a:ext>
              </a:extLst>
            </p:cNvPr>
            <p:cNvSpPr>
              <a:spLocks noChangeAspect="1"/>
            </p:cNvSpPr>
            <p:nvPr/>
          </p:nvSpPr>
          <p:spPr bwMode="auto">
            <a:xfrm>
              <a:off x="3315586" y="4842347"/>
              <a:ext cx="418461" cy="209134"/>
            </a:xfrm>
            <a:custGeom>
              <a:avLst/>
              <a:gdLst>
                <a:gd name="T0" fmla="*/ 5083 w 6101"/>
                <a:gd name="T1" fmla="*/ 3053 h 6107"/>
                <a:gd name="T2" fmla="*/ 2791 w 6101"/>
                <a:gd name="T3" fmla="*/ 761 h 6107"/>
                <a:gd name="T4" fmla="*/ 2791 w 6101"/>
                <a:gd name="T5" fmla="*/ 164 h 6107"/>
                <a:gd name="T6" fmla="*/ 3387 w 6101"/>
                <a:gd name="T7" fmla="*/ 164 h 6107"/>
                <a:gd name="T8" fmla="*/ 5978 w 6101"/>
                <a:gd name="T9" fmla="*/ 2755 h 6107"/>
                <a:gd name="T10" fmla="*/ 6101 w 6101"/>
                <a:gd name="T11" fmla="*/ 3053 h 6107"/>
                <a:gd name="T12" fmla="*/ 5978 w 6101"/>
                <a:gd name="T13" fmla="*/ 3351 h 6107"/>
                <a:gd name="T14" fmla="*/ 3387 w 6101"/>
                <a:gd name="T15" fmla="*/ 5942 h 6107"/>
                <a:gd name="T16" fmla="*/ 2791 w 6101"/>
                <a:gd name="T17" fmla="*/ 5942 h 6107"/>
                <a:gd name="T18" fmla="*/ 2791 w 6101"/>
                <a:gd name="T19" fmla="*/ 5345 h 6107"/>
                <a:gd name="T20" fmla="*/ 5083 w 6101"/>
                <a:gd name="T21" fmla="*/ 3053 h 6107"/>
                <a:gd name="T22" fmla="*/ 165 w 6101"/>
                <a:gd name="T23" fmla="*/ 5345 h 6107"/>
                <a:gd name="T24" fmla="*/ 165 w 6101"/>
                <a:gd name="T25" fmla="*/ 5942 h 6107"/>
                <a:gd name="T26" fmla="*/ 761 w 6101"/>
                <a:gd name="T27" fmla="*/ 5942 h 6107"/>
                <a:gd name="T28" fmla="*/ 3352 w 6101"/>
                <a:gd name="T29" fmla="*/ 3351 h 6107"/>
                <a:gd name="T30" fmla="*/ 3475 w 6101"/>
                <a:gd name="T31" fmla="*/ 3053 h 6107"/>
                <a:gd name="T32" fmla="*/ 3352 w 6101"/>
                <a:gd name="T33" fmla="*/ 2755 h 6107"/>
                <a:gd name="T34" fmla="*/ 761 w 6101"/>
                <a:gd name="T35" fmla="*/ 164 h 6107"/>
                <a:gd name="T36" fmla="*/ 165 w 6101"/>
                <a:gd name="T37" fmla="*/ 164 h 6107"/>
                <a:gd name="T38" fmla="*/ 165 w 6101"/>
                <a:gd name="T39" fmla="*/ 761 h 6107"/>
                <a:gd name="T40" fmla="*/ 2457 w 6101"/>
                <a:gd name="T41" fmla="*/ 3053 h 6107"/>
                <a:gd name="T42" fmla="*/ 165 w 6101"/>
                <a:gd name="T43" fmla="*/ 5345 h 6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01" h="6107">
                  <a:moveTo>
                    <a:pt x="5083" y="3053"/>
                  </a:moveTo>
                  <a:lnTo>
                    <a:pt x="2791" y="761"/>
                  </a:lnTo>
                  <a:cubicBezTo>
                    <a:pt x="2626" y="596"/>
                    <a:pt x="2626" y="329"/>
                    <a:pt x="2791" y="164"/>
                  </a:cubicBezTo>
                  <a:cubicBezTo>
                    <a:pt x="2955" y="0"/>
                    <a:pt x="3222" y="0"/>
                    <a:pt x="3387" y="164"/>
                  </a:cubicBezTo>
                  <a:lnTo>
                    <a:pt x="5978" y="2755"/>
                  </a:lnTo>
                  <a:cubicBezTo>
                    <a:pt x="6060" y="2837"/>
                    <a:pt x="6101" y="2945"/>
                    <a:pt x="6101" y="3053"/>
                  </a:cubicBezTo>
                  <a:cubicBezTo>
                    <a:pt x="6101" y="3161"/>
                    <a:pt x="6060" y="3269"/>
                    <a:pt x="5978" y="3351"/>
                  </a:cubicBezTo>
                  <a:lnTo>
                    <a:pt x="3387" y="5942"/>
                  </a:lnTo>
                  <a:cubicBezTo>
                    <a:pt x="3222" y="6107"/>
                    <a:pt x="2955" y="6107"/>
                    <a:pt x="2791" y="5942"/>
                  </a:cubicBezTo>
                  <a:cubicBezTo>
                    <a:pt x="2626" y="5777"/>
                    <a:pt x="2626" y="5510"/>
                    <a:pt x="2791" y="5345"/>
                  </a:cubicBezTo>
                  <a:lnTo>
                    <a:pt x="5083" y="3053"/>
                  </a:lnTo>
                  <a:close/>
                  <a:moveTo>
                    <a:pt x="165" y="5345"/>
                  </a:moveTo>
                  <a:cubicBezTo>
                    <a:pt x="0" y="5510"/>
                    <a:pt x="0" y="5777"/>
                    <a:pt x="165" y="5942"/>
                  </a:cubicBezTo>
                  <a:cubicBezTo>
                    <a:pt x="329" y="6107"/>
                    <a:pt x="596" y="6107"/>
                    <a:pt x="761" y="5942"/>
                  </a:cubicBezTo>
                  <a:lnTo>
                    <a:pt x="3352" y="3351"/>
                  </a:lnTo>
                  <a:cubicBezTo>
                    <a:pt x="3434" y="3269"/>
                    <a:pt x="3475" y="3161"/>
                    <a:pt x="3475" y="3053"/>
                  </a:cubicBezTo>
                  <a:cubicBezTo>
                    <a:pt x="3475" y="2945"/>
                    <a:pt x="3434" y="2837"/>
                    <a:pt x="3352" y="2755"/>
                  </a:cubicBezTo>
                  <a:lnTo>
                    <a:pt x="761" y="164"/>
                  </a:lnTo>
                  <a:cubicBezTo>
                    <a:pt x="596" y="0"/>
                    <a:pt x="329" y="0"/>
                    <a:pt x="165" y="164"/>
                  </a:cubicBezTo>
                  <a:cubicBezTo>
                    <a:pt x="0" y="329"/>
                    <a:pt x="0" y="596"/>
                    <a:pt x="165" y="761"/>
                  </a:cubicBezTo>
                  <a:lnTo>
                    <a:pt x="2457" y="3053"/>
                  </a:lnTo>
                  <a:lnTo>
                    <a:pt x="165" y="5345"/>
                  </a:lnTo>
                  <a:close/>
                </a:path>
              </a:pathLst>
            </a:custGeom>
            <a:solidFill>
              <a:srgbClr val="00B050"/>
            </a:solidFill>
            <a:ln>
              <a:noFill/>
            </a:ln>
          </p:spPr>
        </p:sp>
        <p:sp>
          <p:nvSpPr>
            <p:cNvPr id="55" name="right-thin-arrowheads_32738">
              <a:extLst>
                <a:ext uri="{FF2B5EF4-FFF2-40B4-BE49-F238E27FC236}">
                  <a16:creationId xmlns:a16="http://schemas.microsoft.com/office/drawing/2014/main" xmlns="" id="{FC776A02-E4CD-4C63-89A7-A3C5551BB8D8}"/>
                </a:ext>
              </a:extLst>
            </p:cNvPr>
            <p:cNvSpPr>
              <a:spLocks noChangeAspect="1"/>
            </p:cNvSpPr>
            <p:nvPr/>
          </p:nvSpPr>
          <p:spPr bwMode="auto">
            <a:xfrm>
              <a:off x="5816411" y="4842347"/>
              <a:ext cx="418461" cy="209134"/>
            </a:xfrm>
            <a:custGeom>
              <a:avLst/>
              <a:gdLst>
                <a:gd name="T0" fmla="*/ 5083 w 6101"/>
                <a:gd name="T1" fmla="*/ 3053 h 6107"/>
                <a:gd name="T2" fmla="*/ 2791 w 6101"/>
                <a:gd name="T3" fmla="*/ 761 h 6107"/>
                <a:gd name="T4" fmla="*/ 2791 w 6101"/>
                <a:gd name="T5" fmla="*/ 164 h 6107"/>
                <a:gd name="T6" fmla="*/ 3387 w 6101"/>
                <a:gd name="T7" fmla="*/ 164 h 6107"/>
                <a:gd name="T8" fmla="*/ 5978 w 6101"/>
                <a:gd name="T9" fmla="*/ 2755 h 6107"/>
                <a:gd name="T10" fmla="*/ 6101 w 6101"/>
                <a:gd name="T11" fmla="*/ 3053 h 6107"/>
                <a:gd name="T12" fmla="*/ 5978 w 6101"/>
                <a:gd name="T13" fmla="*/ 3351 h 6107"/>
                <a:gd name="T14" fmla="*/ 3387 w 6101"/>
                <a:gd name="T15" fmla="*/ 5942 h 6107"/>
                <a:gd name="T16" fmla="*/ 2791 w 6101"/>
                <a:gd name="T17" fmla="*/ 5942 h 6107"/>
                <a:gd name="T18" fmla="*/ 2791 w 6101"/>
                <a:gd name="T19" fmla="*/ 5345 h 6107"/>
                <a:gd name="T20" fmla="*/ 5083 w 6101"/>
                <a:gd name="T21" fmla="*/ 3053 h 6107"/>
                <a:gd name="T22" fmla="*/ 165 w 6101"/>
                <a:gd name="T23" fmla="*/ 5345 h 6107"/>
                <a:gd name="T24" fmla="*/ 165 w 6101"/>
                <a:gd name="T25" fmla="*/ 5942 h 6107"/>
                <a:gd name="T26" fmla="*/ 761 w 6101"/>
                <a:gd name="T27" fmla="*/ 5942 h 6107"/>
                <a:gd name="T28" fmla="*/ 3352 w 6101"/>
                <a:gd name="T29" fmla="*/ 3351 h 6107"/>
                <a:gd name="T30" fmla="*/ 3475 w 6101"/>
                <a:gd name="T31" fmla="*/ 3053 h 6107"/>
                <a:gd name="T32" fmla="*/ 3352 w 6101"/>
                <a:gd name="T33" fmla="*/ 2755 h 6107"/>
                <a:gd name="T34" fmla="*/ 761 w 6101"/>
                <a:gd name="T35" fmla="*/ 164 h 6107"/>
                <a:gd name="T36" fmla="*/ 165 w 6101"/>
                <a:gd name="T37" fmla="*/ 164 h 6107"/>
                <a:gd name="T38" fmla="*/ 165 w 6101"/>
                <a:gd name="T39" fmla="*/ 761 h 6107"/>
                <a:gd name="T40" fmla="*/ 2457 w 6101"/>
                <a:gd name="T41" fmla="*/ 3053 h 6107"/>
                <a:gd name="T42" fmla="*/ 165 w 6101"/>
                <a:gd name="T43" fmla="*/ 5345 h 6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01" h="6107">
                  <a:moveTo>
                    <a:pt x="5083" y="3053"/>
                  </a:moveTo>
                  <a:lnTo>
                    <a:pt x="2791" y="761"/>
                  </a:lnTo>
                  <a:cubicBezTo>
                    <a:pt x="2626" y="596"/>
                    <a:pt x="2626" y="329"/>
                    <a:pt x="2791" y="164"/>
                  </a:cubicBezTo>
                  <a:cubicBezTo>
                    <a:pt x="2955" y="0"/>
                    <a:pt x="3222" y="0"/>
                    <a:pt x="3387" y="164"/>
                  </a:cubicBezTo>
                  <a:lnTo>
                    <a:pt x="5978" y="2755"/>
                  </a:lnTo>
                  <a:cubicBezTo>
                    <a:pt x="6060" y="2837"/>
                    <a:pt x="6101" y="2945"/>
                    <a:pt x="6101" y="3053"/>
                  </a:cubicBezTo>
                  <a:cubicBezTo>
                    <a:pt x="6101" y="3161"/>
                    <a:pt x="6060" y="3269"/>
                    <a:pt x="5978" y="3351"/>
                  </a:cubicBezTo>
                  <a:lnTo>
                    <a:pt x="3387" y="5942"/>
                  </a:lnTo>
                  <a:cubicBezTo>
                    <a:pt x="3222" y="6107"/>
                    <a:pt x="2955" y="6107"/>
                    <a:pt x="2791" y="5942"/>
                  </a:cubicBezTo>
                  <a:cubicBezTo>
                    <a:pt x="2626" y="5777"/>
                    <a:pt x="2626" y="5510"/>
                    <a:pt x="2791" y="5345"/>
                  </a:cubicBezTo>
                  <a:lnTo>
                    <a:pt x="5083" y="3053"/>
                  </a:lnTo>
                  <a:close/>
                  <a:moveTo>
                    <a:pt x="165" y="5345"/>
                  </a:moveTo>
                  <a:cubicBezTo>
                    <a:pt x="0" y="5510"/>
                    <a:pt x="0" y="5777"/>
                    <a:pt x="165" y="5942"/>
                  </a:cubicBezTo>
                  <a:cubicBezTo>
                    <a:pt x="329" y="6107"/>
                    <a:pt x="596" y="6107"/>
                    <a:pt x="761" y="5942"/>
                  </a:cubicBezTo>
                  <a:lnTo>
                    <a:pt x="3352" y="3351"/>
                  </a:lnTo>
                  <a:cubicBezTo>
                    <a:pt x="3434" y="3269"/>
                    <a:pt x="3475" y="3161"/>
                    <a:pt x="3475" y="3053"/>
                  </a:cubicBezTo>
                  <a:cubicBezTo>
                    <a:pt x="3475" y="2945"/>
                    <a:pt x="3434" y="2837"/>
                    <a:pt x="3352" y="2755"/>
                  </a:cubicBezTo>
                  <a:lnTo>
                    <a:pt x="761" y="164"/>
                  </a:lnTo>
                  <a:cubicBezTo>
                    <a:pt x="596" y="0"/>
                    <a:pt x="329" y="0"/>
                    <a:pt x="165" y="164"/>
                  </a:cubicBezTo>
                  <a:cubicBezTo>
                    <a:pt x="0" y="329"/>
                    <a:pt x="0" y="596"/>
                    <a:pt x="165" y="761"/>
                  </a:cubicBezTo>
                  <a:lnTo>
                    <a:pt x="2457" y="3053"/>
                  </a:lnTo>
                  <a:lnTo>
                    <a:pt x="165" y="5345"/>
                  </a:lnTo>
                  <a:close/>
                </a:path>
              </a:pathLst>
            </a:custGeom>
            <a:solidFill>
              <a:srgbClr val="00B050"/>
            </a:solidFill>
            <a:ln>
              <a:noFill/>
            </a:ln>
          </p:spPr>
        </p:sp>
      </p:grpSp>
      <p:pic>
        <p:nvPicPr>
          <p:cNvPr id="4098"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51520" y="4643844"/>
            <a:ext cx="2552328" cy="1701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059832" y="4643844"/>
            <a:ext cx="2592288"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724128" y="4643844"/>
            <a:ext cx="2583061"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矩形 24"/>
          <p:cNvSpPr/>
          <p:nvPr/>
        </p:nvSpPr>
        <p:spPr>
          <a:xfrm>
            <a:off x="1331640" y="6444044"/>
            <a:ext cx="6808274" cy="369332"/>
          </a:xfrm>
          <a:prstGeom prst="rect">
            <a:avLst/>
          </a:prstGeom>
        </p:spPr>
        <p:txBody>
          <a:bodyPr wrap="none">
            <a:spAutoFit/>
          </a:bodyPr>
          <a:lstStyle/>
          <a:p>
            <a:r>
              <a:rPr lang="zh-CN" altLang="en-US" b="1" dirty="0">
                <a:latin typeface="微软雅黑" panose="020B0503020204020204" pitchFamily="34" charset="-122"/>
                <a:ea typeface="微软雅黑" panose="020B0503020204020204" pitchFamily="34" charset="-122"/>
              </a:rPr>
              <a:t>先养后种、以养改地、种养结合、菌糠</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羊粪发酵还田、过腹还田</a:t>
            </a:r>
          </a:p>
        </p:txBody>
      </p:sp>
      <p:sp>
        <p:nvSpPr>
          <p:cNvPr id="24" name="文本框 23">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26" name="文本框 25">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864150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D85878A7-6CDE-4D04-AD37-3F6B41712258}"/>
              </a:ext>
            </a:extLst>
          </p:cNvPr>
          <p:cNvSpPr txBox="1"/>
          <p:nvPr/>
        </p:nvSpPr>
        <p:spPr>
          <a:xfrm>
            <a:off x="330786" y="1052736"/>
            <a:ext cx="2031325" cy="369332"/>
          </a:xfrm>
          <a:prstGeom prst="rect">
            <a:avLst/>
          </a:prstGeom>
          <a:noFill/>
        </p:spPr>
        <p:txBody>
          <a:bodyPr wrap="none" rtlCol="0">
            <a:spAutoFit/>
          </a:bodyPr>
          <a:lstStyle/>
          <a:p>
            <a:r>
              <a:rPr lang="zh-CN" altLang="en-US" b="1" dirty="0">
                <a:solidFill>
                  <a:srgbClr val="0000FF"/>
                </a:solidFill>
                <a:latin typeface="微软雅黑" panose="020B0503020204020204" pitchFamily="34" charset="-122"/>
                <a:ea typeface="微软雅黑" panose="020B0503020204020204" pitchFamily="34" charset="-122"/>
              </a:rPr>
              <a:t>秋季河蟹捕捞测产</a:t>
            </a:r>
          </a:p>
        </p:txBody>
      </p:sp>
      <p:grpSp>
        <p:nvGrpSpPr>
          <p:cNvPr id="12" name="组合 11">
            <a:extLst>
              <a:ext uri="{FF2B5EF4-FFF2-40B4-BE49-F238E27FC236}">
                <a16:creationId xmlns:a16="http://schemas.microsoft.com/office/drawing/2014/main" xmlns="" id="{0BA1B5FF-3572-4D22-810A-4B51C7FA230D}"/>
              </a:ext>
            </a:extLst>
          </p:cNvPr>
          <p:cNvGrpSpPr/>
          <p:nvPr/>
        </p:nvGrpSpPr>
        <p:grpSpPr>
          <a:xfrm>
            <a:off x="449577" y="1705335"/>
            <a:ext cx="8117938" cy="2443745"/>
            <a:chOff x="449577" y="1418879"/>
            <a:chExt cx="8117938" cy="2443745"/>
          </a:xfrm>
        </p:grpSpPr>
        <p:pic>
          <p:nvPicPr>
            <p:cNvPr id="5" name="图片 4">
              <a:extLst>
                <a:ext uri="{FF2B5EF4-FFF2-40B4-BE49-F238E27FC236}">
                  <a16:creationId xmlns:a16="http://schemas.microsoft.com/office/drawing/2014/main" xmlns="" id="{4FA2586D-CBFE-4808-A4CE-574FC8263B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731" b="7856"/>
            <a:stretch/>
          </p:blipFill>
          <p:spPr>
            <a:xfrm>
              <a:off x="3806977" y="1418879"/>
              <a:ext cx="2330733" cy="2443744"/>
            </a:xfrm>
            <a:prstGeom prst="rect">
              <a:avLst/>
            </a:prstGeom>
          </p:spPr>
        </p:pic>
        <p:pic>
          <p:nvPicPr>
            <p:cNvPr id="7" name="图片 6">
              <a:extLst>
                <a:ext uri="{FF2B5EF4-FFF2-40B4-BE49-F238E27FC236}">
                  <a16:creationId xmlns:a16="http://schemas.microsoft.com/office/drawing/2014/main" xmlns="" id="{82BD4954-0B36-4B42-9220-ACA580301F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577" y="1418879"/>
              <a:ext cx="3258327" cy="2443745"/>
            </a:xfrm>
            <a:prstGeom prst="rect">
              <a:avLst/>
            </a:prstGeom>
          </p:spPr>
        </p:pic>
        <p:pic>
          <p:nvPicPr>
            <p:cNvPr id="10" name="图片 9">
              <a:extLst>
                <a:ext uri="{FF2B5EF4-FFF2-40B4-BE49-F238E27FC236}">
                  <a16:creationId xmlns:a16="http://schemas.microsoft.com/office/drawing/2014/main" xmlns="" id="{9AC73864-29ED-4EDD-AE35-FF8D5E9859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6782" y="1418879"/>
              <a:ext cx="2330733" cy="2443744"/>
            </a:xfrm>
            <a:prstGeom prst="rect">
              <a:avLst/>
            </a:prstGeom>
          </p:spPr>
        </p:pic>
      </p:grpSp>
      <p:sp>
        <p:nvSpPr>
          <p:cNvPr id="13" name="TextBox 6">
            <a:extLst>
              <a:ext uri="{FF2B5EF4-FFF2-40B4-BE49-F238E27FC236}">
                <a16:creationId xmlns:a16="http://schemas.microsoft.com/office/drawing/2014/main" xmlns="" id="{A4B38D2D-D5DE-4E82-AA8B-7565514F83C7}"/>
              </a:ext>
            </a:extLst>
          </p:cNvPr>
          <p:cNvSpPr txBox="1"/>
          <p:nvPr/>
        </p:nvSpPr>
        <p:spPr>
          <a:xfrm>
            <a:off x="422234" y="4455550"/>
            <a:ext cx="7744374" cy="2104872"/>
          </a:xfrm>
          <a:prstGeom prst="rect">
            <a:avLst/>
          </a:prstGeom>
          <a:noFill/>
        </p:spPr>
        <p:txBody>
          <a:bodyPr wrap="square" rtlCol="0">
            <a:spAutoFit/>
          </a:bodyPr>
          <a:lstStyle/>
          <a:p>
            <a:pPr lvl="0">
              <a:lnSpc>
                <a:spcPct val="150000"/>
              </a:lnSpc>
              <a:buFont typeface="Wingdings" pitchFamily="2" charset="2"/>
              <a:buChar char="Ø"/>
            </a:pPr>
            <a:r>
              <a:rPr lang="en-US" altLang="zh-CN" dirty="0">
                <a:latin typeface="黑体" panose="02010609060101010101" pitchFamily="49" charset="-122"/>
                <a:ea typeface="黑体" panose="02010609060101010101" pitchFamily="49" charset="-122"/>
              </a:rPr>
              <a:t>9</a:t>
            </a:r>
            <a:r>
              <a:rPr lang="zh-CN" altLang="en-US" dirty="0">
                <a:latin typeface="黑体" panose="02010609060101010101" pitchFamily="49" charset="-122"/>
                <a:ea typeface="黑体" panose="02010609060101010101" pitchFamily="49" charset="-122"/>
              </a:rPr>
              <a:t>月</a:t>
            </a:r>
            <a:r>
              <a:rPr lang="en-US" altLang="zh-CN" dirty="0">
                <a:latin typeface="黑体" panose="02010609060101010101" pitchFamily="49" charset="-122"/>
                <a:ea typeface="黑体" panose="02010609060101010101" pitchFamily="49" charset="-122"/>
              </a:rPr>
              <a:t>16</a:t>
            </a:r>
            <a:r>
              <a:rPr lang="zh-CN" altLang="en-US" dirty="0">
                <a:latin typeface="黑体" panose="02010609060101010101" pitchFamily="49" charset="-122"/>
                <a:ea typeface="黑体" panose="02010609060101010101" pitchFamily="49" charset="-122"/>
              </a:rPr>
              <a:t>日</a:t>
            </a:r>
            <a:r>
              <a:rPr lang="en-US" altLang="zh-CN" dirty="0">
                <a:latin typeface="黑体" panose="02010609060101010101" pitchFamily="49" charset="-122"/>
                <a:ea typeface="黑体" panose="02010609060101010101" pitchFamily="49" charset="-122"/>
              </a:rPr>
              <a:t>-27</a:t>
            </a:r>
            <a:r>
              <a:rPr lang="zh-CN" altLang="en-US" dirty="0">
                <a:latin typeface="黑体" panose="02010609060101010101" pitchFamily="49" charset="-122"/>
                <a:ea typeface="黑体" panose="02010609060101010101" pitchFamily="49" charset="-122"/>
              </a:rPr>
              <a:t>日进行了试验田养殖河蟹的捕捞，并随机取样测定河蟹生长指标（性别、体长、体宽、体重等）</a:t>
            </a:r>
            <a:endParaRPr lang="en-US" altLang="zh-CN" dirty="0">
              <a:latin typeface="黑体" panose="02010609060101010101" pitchFamily="49" charset="-122"/>
              <a:ea typeface="黑体" panose="02010609060101010101" pitchFamily="49" charset="-122"/>
            </a:endParaRPr>
          </a:p>
          <a:p>
            <a:pPr lvl="0">
              <a:lnSpc>
                <a:spcPct val="150000"/>
              </a:lnSpc>
              <a:buFont typeface="Wingdings" pitchFamily="2" charset="2"/>
              <a:buChar char="Ø"/>
            </a:pPr>
            <a:r>
              <a:rPr lang="zh-CN" altLang="en-US" dirty="0">
                <a:latin typeface="黑体" panose="02010609060101010101" pitchFamily="49" charset="-122"/>
                <a:ea typeface="黑体" panose="02010609060101010101" pitchFamily="49" charset="-122"/>
              </a:rPr>
              <a:t>最大单只河蟹重量达</a:t>
            </a:r>
            <a:r>
              <a:rPr lang="en-US" altLang="zh-CN" dirty="0">
                <a:latin typeface="黑体" panose="02010609060101010101" pitchFamily="49" charset="-122"/>
                <a:ea typeface="黑体" panose="02010609060101010101" pitchFamily="49" charset="-122"/>
              </a:rPr>
              <a:t>174g</a:t>
            </a:r>
            <a:r>
              <a:rPr lang="zh-CN" altLang="en-US" dirty="0">
                <a:latin typeface="黑体" panose="02010609060101010101" pitchFamily="49" charset="-122"/>
                <a:ea typeface="黑体" panose="02010609060101010101" pitchFamily="49" charset="-122"/>
              </a:rPr>
              <a:t>（雄蟹、体长</a:t>
            </a:r>
            <a:r>
              <a:rPr lang="en-US" altLang="zh-CN" dirty="0">
                <a:latin typeface="黑体" panose="02010609060101010101" pitchFamily="49" charset="-122"/>
                <a:ea typeface="黑体" panose="02010609060101010101" pitchFamily="49" charset="-122"/>
              </a:rPr>
              <a:t>64mm</a:t>
            </a:r>
            <a:r>
              <a:rPr lang="zh-CN" altLang="en-US" dirty="0">
                <a:latin typeface="黑体" panose="02010609060101010101" pitchFamily="49" charset="-122"/>
                <a:ea typeface="黑体" panose="02010609060101010101" pitchFamily="49" charset="-122"/>
              </a:rPr>
              <a:t>、体宽</a:t>
            </a:r>
            <a:r>
              <a:rPr lang="en-US" altLang="zh-CN" dirty="0">
                <a:latin typeface="黑体" panose="02010609060101010101" pitchFamily="49" charset="-122"/>
                <a:ea typeface="黑体" panose="02010609060101010101" pitchFamily="49" charset="-122"/>
              </a:rPr>
              <a:t>71mm</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lvl="0">
              <a:lnSpc>
                <a:spcPct val="150000"/>
              </a:lnSpc>
              <a:buFont typeface="Wingdings" pitchFamily="2" charset="2"/>
              <a:buChar char="Ø"/>
            </a:pPr>
            <a:r>
              <a:rPr lang="zh-CN" altLang="en-US" dirty="0">
                <a:latin typeface="黑体" panose="02010609060101010101" pitchFamily="49" charset="-122"/>
                <a:ea typeface="黑体" panose="02010609060101010101" pitchFamily="49" charset="-122"/>
              </a:rPr>
              <a:t>同时捕获了鲫鱼、老头鱼、田螺等，生态系统多样性较好</a:t>
            </a:r>
            <a:endParaRPr lang="en-US" altLang="zh-CN" dirty="0">
              <a:latin typeface="黑体" panose="02010609060101010101" pitchFamily="49" charset="-122"/>
              <a:ea typeface="黑体" panose="02010609060101010101" pitchFamily="49" charset="-122"/>
            </a:endParaRPr>
          </a:p>
          <a:p>
            <a:pPr lvl="0">
              <a:lnSpc>
                <a:spcPct val="150000"/>
              </a:lnSpc>
              <a:buFont typeface="Wingdings" pitchFamily="2" charset="2"/>
              <a:buChar char="Ø"/>
            </a:pPr>
            <a:r>
              <a:rPr lang="zh-CN" altLang="en-US" dirty="0">
                <a:latin typeface="黑体" panose="02010609060101010101" pitchFamily="49" charset="-122"/>
                <a:ea typeface="黑体" panose="02010609060101010101" pitchFamily="49" charset="-122"/>
              </a:rPr>
              <a:t>指标测试已完成，数据分析及报告文本正在进行</a:t>
            </a:r>
            <a:endParaRPr lang="en-US" altLang="zh-CN" dirty="0">
              <a:latin typeface="黑体" panose="02010609060101010101" pitchFamily="49" charset="-122"/>
              <a:ea typeface="黑体" panose="02010609060101010101" pitchFamily="49" charset="-122"/>
            </a:endParaRPr>
          </a:p>
        </p:txBody>
      </p:sp>
      <p:sp>
        <p:nvSpPr>
          <p:cNvPr id="9" name="文本框 8">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1" name="文本框 10">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504741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文本框 61">
            <a:extLst>
              <a:ext uri="{FF2B5EF4-FFF2-40B4-BE49-F238E27FC236}">
                <a16:creationId xmlns:a16="http://schemas.microsoft.com/office/drawing/2014/main" xmlns="" id="{DAB0970E-1E22-4A24-92EE-6E354E0D43D4}"/>
              </a:ext>
            </a:extLst>
          </p:cNvPr>
          <p:cNvSpPr txBox="1"/>
          <p:nvPr/>
        </p:nvSpPr>
        <p:spPr>
          <a:xfrm>
            <a:off x="6575567" y="3433378"/>
            <a:ext cx="1210588" cy="338554"/>
          </a:xfrm>
          <a:prstGeom prst="rect">
            <a:avLst/>
          </a:prstGeom>
          <a:noFill/>
        </p:spPr>
        <p:txBody>
          <a:bodyPr wrap="none" rtlCol="0">
            <a:spAutoFit/>
          </a:bodyPr>
          <a:lstStyle/>
          <a:p>
            <a:r>
              <a:rPr lang="zh-CN" altLang="en-US" sz="1600" b="1" dirty="0">
                <a:latin typeface="微软雅黑" panose="020B0503020204020204" pitchFamily="34" charset="-122"/>
                <a:ea typeface="微软雅黑" panose="020B0503020204020204" pitchFamily="34" charset="-122"/>
              </a:rPr>
              <a:t>全局航拍图</a:t>
            </a:r>
          </a:p>
        </p:txBody>
      </p:sp>
      <p:sp>
        <p:nvSpPr>
          <p:cNvPr id="4096" name="TextBox 6">
            <a:extLst>
              <a:ext uri="{FF2B5EF4-FFF2-40B4-BE49-F238E27FC236}">
                <a16:creationId xmlns:a16="http://schemas.microsoft.com/office/drawing/2014/main" xmlns="" id="{A43F7A85-551E-4A3A-A878-9E310961C19D}"/>
              </a:ext>
            </a:extLst>
          </p:cNvPr>
          <p:cNvSpPr txBox="1"/>
          <p:nvPr/>
        </p:nvSpPr>
        <p:spPr>
          <a:xfrm>
            <a:off x="3060748" y="4013956"/>
            <a:ext cx="5737157" cy="2520370"/>
          </a:xfrm>
          <a:prstGeom prst="rect">
            <a:avLst/>
          </a:prstGeom>
          <a:noFill/>
        </p:spPr>
        <p:txBody>
          <a:bodyPr wrap="square" rtlCol="0">
            <a:spAutoFit/>
          </a:bodyPr>
          <a:lstStyle/>
          <a:p>
            <a:pPr lvl="0">
              <a:lnSpc>
                <a:spcPct val="150000"/>
              </a:lnSpc>
              <a:buFont typeface="Wingdings" pitchFamily="2" charset="2"/>
              <a:buChar char="Ø"/>
            </a:pPr>
            <a:r>
              <a:rPr lang="en-US" altLang="zh-CN" dirty="0">
                <a:latin typeface="黑体" panose="02010609060101010101" pitchFamily="49" charset="-122"/>
                <a:ea typeface="黑体" panose="02010609060101010101" pitchFamily="49" charset="-122"/>
              </a:rPr>
              <a:t>10</a:t>
            </a:r>
            <a:r>
              <a:rPr lang="zh-CN" altLang="en-US" dirty="0">
                <a:latin typeface="黑体" panose="02010609060101010101" pitchFamily="49" charset="-122"/>
                <a:ea typeface="黑体" panose="02010609060101010101" pitchFamily="49" charset="-122"/>
              </a:rPr>
              <a:t>月</a:t>
            </a:r>
            <a:r>
              <a:rPr lang="en-US" altLang="zh-CN" dirty="0">
                <a:latin typeface="黑体" panose="02010609060101010101" pitchFamily="49" charset="-122"/>
                <a:ea typeface="黑体" panose="02010609060101010101" pitchFamily="49" charset="-122"/>
              </a:rPr>
              <a:t>12</a:t>
            </a:r>
            <a:r>
              <a:rPr lang="zh-CN" altLang="en-US" dirty="0">
                <a:latin typeface="黑体" panose="02010609060101010101" pitchFamily="49" charset="-122"/>
                <a:ea typeface="黑体" panose="02010609060101010101" pitchFamily="49" charset="-122"/>
              </a:rPr>
              <a:t>日</a:t>
            </a:r>
            <a:r>
              <a:rPr lang="en-US" altLang="zh-CN" dirty="0">
                <a:latin typeface="黑体" panose="02010609060101010101" pitchFamily="49" charset="-122"/>
                <a:ea typeface="黑体" panose="02010609060101010101" pitchFamily="49" charset="-122"/>
              </a:rPr>
              <a:t>-14</a:t>
            </a:r>
            <a:r>
              <a:rPr lang="zh-CN" altLang="en-US" dirty="0">
                <a:latin typeface="黑体" panose="02010609060101010101" pitchFamily="49" charset="-122"/>
                <a:ea typeface="黑体" panose="02010609060101010101" pitchFamily="49" charset="-122"/>
              </a:rPr>
              <a:t>日对水稻试验田进行采样，每个处理采集</a:t>
            </a:r>
            <a:r>
              <a:rPr lang="en-US" altLang="zh-CN" dirty="0">
                <a:latin typeface="黑体" panose="02010609060101010101" pitchFamily="49" charset="-122"/>
                <a:ea typeface="黑体" panose="02010609060101010101" pitchFamily="49" charset="-122"/>
              </a:rPr>
              <a:t>3</a:t>
            </a:r>
            <a:r>
              <a:rPr lang="zh-CN" altLang="en-US" dirty="0">
                <a:latin typeface="黑体" panose="02010609060101010101" pitchFamily="49" charset="-122"/>
                <a:ea typeface="黑体" panose="02010609060101010101" pitchFamily="49" charset="-122"/>
              </a:rPr>
              <a:t>个样方，测定株高、茎粗、实粒数、秕粒数、千粒重、秸秆生物量等指标，测试正在进行。</a:t>
            </a:r>
            <a:endParaRPr lang="en-US" altLang="zh-CN" dirty="0">
              <a:latin typeface="黑体" panose="02010609060101010101" pitchFamily="49" charset="-122"/>
              <a:ea typeface="黑体" panose="02010609060101010101" pitchFamily="49" charset="-122"/>
            </a:endParaRPr>
          </a:p>
          <a:p>
            <a:pPr lvl="0">
              <a:lnSpc>
                <a:spcPct val="150000"/>
              </a:lnSpc>
              <a:buFont typeface="Wingdings" pitchFamily="2" charset="2"/>
              <a:buChar char="Ø"/>
            </a:pPr>
            <a:r>
              <a:rPr lang="zh-CN" altLang="en-US" dirty="0">
                <a:latin typeface="黑体" panose="02010609060101010101" pitchFamily="49" charset="-122"/>
                <a:ea typeface="黑体" panose="02010609060101010101" pitchFamily="49" charset="-122"/>
              </a:rPr>
              <a:t>将于未来几天进行水稻田土壤采集，测试</a:t>
            </a:r>
            <a:r>
              <a:rPr lang="en-US" altLang="zh-CN" dirty="0">
                <a:latin typeface="黑体" panose="02010609060101010101" pitchFamily="49" charset="-122"/>
                <a:ea typeface="黑体" panose="02010609060101010101" pitchFamily="49" charset="-122"/>
              </a:rPr>
              <a:t>TDS</a:t>
            </a:r>
            <a:r>
              <a:rPr lang="zh-CN" altLang="en-US" dirty="0">
                <a:latin typeface="黑体" panose="02010609060101010101" pitchFamily="49" charset="-122"/>
                <a:ea typeface="黑体" panose="02010609060101010101" pitchFamily="49" charset="-122"/>
              </a:rPr>
              <a:t>、</a:t>
            </a:r>
            <a:r>
              <a:rPr lang="en-US" altLang="zh-CN" dirty="0">
                <a:latin typeface="黑体" panose="02010609060101010101" pitchFamily="49" charset="-122"/>
                <a:ea typeface="黑体" panose="02010609060101010101" pitchFamily="49" charset="-122"/>
              </a:rPr>
              <a:t>ESP</a:t>
            </a:r>
            <a:r>
              <a:rPr lang="zh-CN" altLang="en-US" dirty="0">
                <a:latin typeface="黑体" panose="02010609060101010101" pitchFamily="49" charset="-122"/>
                <a:ea typeface="黑体" panose="02010609060101010101" pitchFamily="49" charset="-122"/>
              </a:rPr>
              <a:t>、</a:t>
            </a:r>
            <a:r>
              <a:rPr lang="en-US" altLang="zh-CN" dirty="0">
                <a:latin typeface="黑体" panose="02010609060101010101" pitchFamily="49" charset="-122"/>
                <a:ea typeface="黑体" panose="02010609060101010101" pitchFamily="49" charset="-122"/>
              </a:rPr>
              <a:t>SAR</a:t>
            </a:r>
            <a:r>
              <a:rPr lang="zh-CN" altLang="en-US" dirty="0">
                <a:latin typeface="黑体" panose="02010609060101010101" pitchFamily="49" charset="-122"/>
                <a:ea typeface="黑体" panose="02010609060101010101" pitchFamily="49" charset="-122"/>
              </a:rPr>
              <a:t>、八大离子含量等指标，用于评价改土措施对土壤理化性质的改良效果。</a:t>
            </a:r>
            <a:endParaRPr lang="en-US" altLang="zh-CN" dirty="0">
              <a:latin typeface="黑体" panose="02010609060101010101" pitchFamily="49" charset="-122"/>
              <a:ea typeface="黑体" panose="02010609060101010101" pitchFamily="49" charset="-122"/>
            </a:endParaRPr>
          </a:p>
        </p:txBody>
      </p:sp>
      <p:pic>
        <p:nvPicPr>
          <p:cNvPr id="22" name="图片 21">
            <a:extLst>
              <a:ext uri="{FF2B5EF4-FFF2-40B4-BE49-F238E27FC236}">
                <a16:creationId xmlns:a16="http://schemas.microsoft.com/office/drawing/2014/main" xmlns="" id="{51E6843C-691A-488B-B20B-1C19FBF6A1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095" y="1483832"/>
            <a:ext cx="2593557" cy="1945168"/>
          </a:xfrm>
          <a:prstGeom prst="rect">
            <a:avLst/>
          </a:prstGeom>
        </p:spPr>
      </p:pic>
      <p:pic>
        <p:nvPicPr>
          <p:cNvPr id="24" name="图片 23">
            <a:extLst>
              <a:ext uri="{FF2B5EF4-FFF2-40B4-BE49-F238E27FC236}">
                <a16:creationId xmlns:a16="http://schemas.microsoft.com/office/drawing/2014/main" xmlns="" id="{07E6C030-30D4-4DAF-95E8-0AA52DBFFB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7548" y="1483832"/>
            <a:ext cx="2593557" cy="1945168"/>
          </a:xfrm>
          <a:prstGeom prst="rect">
            <a:avLst/>
          </a:prstGeom>
        </p:spPr>
      </p:pic>
      <p:sp>
        <p:nvSpPr>
          <p:cNvPr id="47" name="文本框 46">
            <a:extLst>
              <a:ext uri="{FF2B5EF4-FFF2-40B4-BE49-F238E27FC236}">
                <a16:creationId xmlns:a16="http://schemas.microsoft.com/office/drawing/2014/main" xmlns="" id="{76FCC768-ABCC-48DD-AA72-F377E898D2FE}"/>
              </a:ext>
            </a:extLst>
          </p:cNvPr>
          <p:cNvSpPr txBox="1"/>
          <p:nvPr/>
        </p:nvSpPr>
        <p:spPr>
          <a:xfrm>
            <a:off x="330786" y="1052736"/>
            <a:ext cx="2031325" cy="369332"/>
          </a:xfrm>
          <a:prstGeom prst="rect">
            <a:avLst/>
          </a:prstGeom>
          <a:noFill/>
        </p:spPr>
        <p:txBody>
          <a:bodyPr wrap="none" rtlCol="0">
            <a:spAutoFit/>
          </a:bodyPr>
          <a:lstStyle/>
          <a:p>
            <a:r>
              <a:rPr lang="zh-CN" altLang="en-US" b="1" dirty="0">
                <a:solidFill>
                  <a:srgbClr val="0000FF"/>
                </a:solidFill>
                <a:latin typeface="微软雅黑" panose="020B0503020204020204" pitchFamily="34" charset="-122"/>
                <a:ea typeface="微软雅黑" panose="020B0503020204020204" pitchFamily="34" charset="-122"/>
              </a:rPr>
              <a:t>秋季水稻取样测产</a:t>
            </a:r>
          </a:p>
        </p:txBody>
      </p:sp>
      <p:sp>
        <p:nvSpPr>
          <p:cNvPr id="60" name="文本框 59">
            <a:extLst>
              <a:ext uri="{FF2B5EF4-FFF2-40B4-BE49-F238E27FC236}">
                <a16:creationId xmlns:a16="http://schemas.microsoft.com/office/drawing/2014/main" xmlns="" id="{2D110763-85DF-426B-954B-C873C695BA47}"/>
              </a:ext>
            </a:extLst>
          </p:cNvPr>
          <p:cNvSpPr txBox="1"/>
          <p:nvPr/>
        </p:nvSpPr>
        <p:spPr>
          <a:xfrm>
            <a:off x="832395" y="3433378"/>
            <a:ext cx="1620957" cy="338554"/>
          </a:xfrm>
          <a:prstGeom prst="rect">
            <a:avLst/>
          </a:prstGeom>
          <a:noFill/>
        </p:spPr>
        <p:txBody>
          <a:bodyPr wrap="none" rtlCol="0">
            <a:spAutoFit/>
          </a:bodyPr>
          <a:lstStyle/>
          <a:p>
            <a:r>
              <a:rPr lang="zh-CN" altLang="en-US" sz="1600" b="1" dirty="0">
                <a:latin typeface="微软雅黑" panose="020B0503020204020204" pitchFamily="34" charset="-122"/>
                <a:ea typeface="微软雅黑" panose="020B0503020204020204" pitchFamily="34" charset="-122"/>
              </a:rPr>
              <a:t>无改良对照处理</a:t>
            </a:r>
          </a:p>
        </p:txBody>
      </p:sp>
      <p:sp>
        <p:nvSpPr>
          <p:cNvPr id="61" name="文本框 60">
            <a:extLst>
              <a:ext uri="{FF2B5EF4-FFF2-40B4-BE49-F238E27FC236}">
                <a16:creationId xmlns:a16="http://schemas.microsoft.com/office/drawing/2014/main" xmlns="" id="{B1B0A652-3906-4E28-87E8-9FE204EE7ADE}"/>
              </a:ext>
            </a:extLst>
          </p:cNvPr>
          <p:cNvSpPr txBox="1"/>
          <p:nvPr/>
        </p:nvSpPr>
        <p:spPr>
          <a:xfrm>
            <a:off x="3543847" y="3433378"/>
            <a:ext cx="1415772" cy="338554"/>
          </a:xfrm>
          <a:prstGeom prst="rect">
            <a:avLst/>
          </a:prstGeom>
          <a:noFill/>
        </p:spPr>
        <p:txBody>
          <a:bodyPr wrap="none" rtlCol="0">
            <a:spAutoFit/>
          </a:bodyPr>
          <a:lstStyle/>
          <a:p>
            <a:r>
              <a:rPr lang="zh-CN" altLang="en-US" sz="1600" b="1" dirty="0">
                <a:latin typeface="微软雅黑" panose="020B0503020204020204" pitchFamily="34" charset="-122"/>
                <a:ea typeface="微软雅黑" panose="020B0503020204020204" pitchFamily="34" charset="-122"/>
              </a:rPr>
              <a:t>改良实验处理</a:t>
            </a:r>
          </a:p>
        </p:txBody>
      </p:sp>
      <p:pic>
        <p:nvPicPr>
          <p:cNvPr id="4119" name="图片 4118">
            <a:extLst>
              <a:ext uri="{FF2B5EF4-FFF2-40B4-BE49-F238E27FC236}">
                <a16:creationId xmlns:a16="http://schemas.microsoft.com/office/drawing/2014/main" xmlns="" id="{BB6AB606-7F5C-4822-9BFC-06A3FB35DE07}"/>
              </a:ext>
            </a:extLst>
          </p:cNvPr>
          <p:cNvPicPr>
            <a:picLocks noChangeAspect="1"/>
          </p:cNvPicPr>
          <p:nvPr/>
        </p:nvPicPr>
        <p:blipFill>
          <a:blip r:embed="rId5" cstate="print"/>
          <a:stretch>
            <a:fillRect/>
          </a:stretch>
        </p:blipFill>
        <p:spPr>
          <a:xfrm>
            <a:off x="329298" y="3952146"/>
            <a:ext cx="2610354" cy="2844044"/>
          </a:xfrm>
          <a:prstGeom prst="rect">
            <a:avLst/>
          </a:prstGeom>
        </p:spPr>
      </p:pic>
      <p:pic>
        <p:nvPicPr>
          <p:cNvPr id="4121" name="图片 4120">
            <a:extLst>
              <a:ext uri="{FF2B5EF4-FFF2-40B4-BE49-F238E27FC236}">
                <a16:creationId xmlns:a16="http://schemas.microsoft.com/office/drawing/2014/main" xmlns="" id="{79F4AEEA-1960-4470-9345-E0A5FEFDA6F0}"/>
              </a:ext>
            </a:extLst>
          </p:cNvPr>
          <p:cNvPicPr>
            <a:picLocks noChangeAspect="1"/>
          </p:cNvPicPr>
          <p:nvPr/>
        </p:nvPicPr>
        <p:blipFill>
          <a:blip r:embed="rId6" cstate="print"/>
          <a:stretch>
            <a:fillRect/>
          </a:stretch>
        </p:blipFill>
        <p:spPr>
          <a:xfrm>
            <a:off x="5769001" y="1483832"/>
            <a:ext cx="3021397" cy="1940790"/>
          </a:xfrm>
          <a:prstGeom prst="rect">
            <a:avLst/>
          </a:prstGeom>
        </p:spPr>
      </p:pic>
      <p:sp>
        <p:nvSpPr>
          <p:cNvPr id="12" name="文本框 11">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3" name="文本框 12">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4860705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1037387"/>
            <a:ext cx="8928992" cy="562783"/>
          </a:xfrm>
          <a:prstGeom prst="rect">
            <a:avLst/>
          </a:prstGeom>
          <a:solidFill>
            <a:schemeClr val="accent6">
              <a:lumMod val="20000"/>
              <a:lumOff val="80000"/>
            </a:schemeClr>
          </a:solidFill>
        </p:spPr>
        <p:txBody>
          <a:bodyPr wrap="square" rtlCol="0">
            <a:spAutoFit/>
          </a:bodyPr>
          <a:lstStyle/>
          <a:p>
            <a:pPr>
              <a:lnSpc>
                <a:spcPct val="200000"/>
              </a:lnSpc>
            </a:pPr>
            <a:r>
              <a:rPr lang="en-US" altLang="zh-CN" b="1" dirty="0">
                <a:latin typeface="微软雅黑" panose="020B0503020204020204" pitchFamily="34" charset="-122"/>
                <a:ea typeface="微软雅黑" panose="020B0503020204020204" pitchFamily="34" charset="-122"/>
              </a:rPr>
              <a:t>4. </a:t>
            </a:r>
            <a:r>
              <a:rPr lang="zh-CN" altLang="en-US" b="1" dirty="0">
                <a:latin typeface="微软雅黑" panose="020B0503020204020204" pitchFamily="34" charset="-122"/>
                <a:ea typeface="微软雅黑" panose="020B0503020204020204" pitchFamily="34" charset="-122"/>
              </a:rPr>
              <a:t>牛心套保周边与湿地毗邻与关联新建灌区调查：</a:t>
            </a:r>
            <a:r>
              <a:rPr lang="zh-CN" altLang="en-US" b="1" dirty="0">
                <a:solidFill>
                  <a:srgbClr val="0000FF"/>
                </a:solidFill>
                <a:latin typeface="微软雅黑" panose="020B0503020204020204" pitchFamily="34" charset="-122"/>
                <a:ea typeface="微软雅黑" panose="020B0503020204020204" pitchFamily="34" charset="-122"/>
              </a:rPr>
              <a:t>规模、年限、模式、用水、排水负荷</a:t>
            </a:r>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68436" y="2056522"/>
            <a:ext cx="3927767" cy="2854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3775" y="1542563"/>
            <a:ext cx="1980728" cy="1814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6280" y="3183102"/>
            <a:ext cx="1998223"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44208" y="1805433"/>
            <a:ext cx="2664296" cy="1533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61042" y="4943220"/>
            <a:ext cx="3404276" cy="1759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355976" y="4943220"/>
            <a:ext cx="3888432" cy="1726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444208" y="3274503"/>
            <a:ext cx="2664296" cy="1594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516216" y="2946430"/>
            <a:ext cx="2520280" cy="338554"/>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东部片区</a:t>
            </a:r>
            <a:r>
              <a:rPr lang="en-US" altLang="zh-CN" dirty="0"/>
              <a:t>500ha</a:t>
            </a:r>
            <a:r>
              <a:rPr lang="zh-CN" altLang="en-US" dirty="0"/>
              <a:t>，建设中</a:t>
            </a:r>
          </a:p>
        </p:txBody>
      </p:sp>
      <p:sp>
        <p:nvSpPr>
          <p:cNvPr id="12" name="TextBox 11"/>
          <p:cNvSpPr txBox="1"/>
          <p:nvPr/>
        </p:nvSpPr>
        <p:spPr>
          <a:xfrm>
            <a:off x="572490" y="6347441"/>
            <a:ext cx="3418616" cy="338554"/>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南部片区</a:t>
            </a:r>
            <a:r>
              <a:rPr lang="en-US" altLang="zh-CN" dirty="0"/>
              <a:t>200ha</a:t>
            </a:r>
            <a:endParaRPr lang="zh-CN" altLang="en-US" dirty="0"/>
          </a:p>
        </p:txBody>
      </p:sp>
      <p:sp>
        <p:nvSpPr>
          <p:cNvPr id="13" name="TextBox 1"/>
          <p:cNvSpPr txBox="1"/>
          <p:nvPr/>
        </p:nvSpPr>
        <p:spPr>
          <a:xfrm>
            <a:off x="385587" y="2874422"/>
            <a:ext cx="1979712" cy="338554"/>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北部片区＞</a:t>
            </a:r>
            <a:r>
              <a:rPr lang="en-US" altLang="zh-CN" dirty="0"/>
              <a:t>1500ha</a:t>
            </a:r>
            <a:endParaRPr lang="zh-CN" altLang="en-US" dirty="0"/>
          </a:p>
        </p:txBody>
      </p:sp>
      <p:sp>
        <p:nvSpPr>
          <p:cNvPr id="14" name="文本框 13">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5" name="文本框 14">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467120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标题 1">
            <a:extLst>
              <a:ext uri="{FF2B5EF4-FFF2-40B4-BE49-F238E27FC236}">
                <a16:creationId xmlns:a16="http://schemas.microsoft.com/office/drawing/2014/main" xmlns="" id="{559ABD56-E21F-4B94-9220-FD9EC3351C80}"/>
              </a:ext>
            </a:extLst>
          </p:cNvPr>
          <p:cNvSpPr txBox="1">
            <a:spLocks/>
          </p:cNvSpPr>
          <p:nvPr/>
        </p:nvSpPr>
        <p:spPr>
          <a:xfrm>
            <a:off x="3288212" y="332656"/>
            <a:ext cx="2380859" cy="535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300" b="1" dirty="0">
                <a:latin typeface="黑体" panose="02010609060101010101" pitchFamily="49" charset="-122"/>
                <a:ea typeface="黑体" panose="02010609060101010101" pitchFamily="49" charset="-122"/>
              </a:rPr>
              <a:t>汇报内容</a:t>
            </a:r>
          </a:p>
        </p:txBody>
      </p:sp>
      <p:grpSp>
        <p:nvGrpSpPr>
          <p:cNvPr id="46" name="组合 45">
            <a:extLst>
              <a:ext uri="{FF2B5EF4-FFF2-40B4-BE49-F238E27FC236}">
                <a16:creationId xmlns:a16="http://schemas.microsoft.com/office/drawing/2014/main" xmlns="" id="{82196401-C07F-4A39-81BE-F683E3AD3E36}"/>
              </a:ext>
            </a:extLst>
          </p:cNvPr>
          <p:cNvGrpSpPr/>
          <p:nvPr/>
        </p:nvGrpSpPr>
        <p:grpSpPr>
          <a:xfrm>
            <a:off x="1850349" y="2204864"/>
            <a:ext cx="5256584" cy="2626766"/>
            <a:chOff x="1691680" y="1825063"/>
            <a:chExt cx="5256584" cy="2626766"/>
          </a:xfrm>
        </p:grpSpPr>
        <p:cxnSp>
          <p:nvCxnSpPr>
            <p:cNvPr id="4" name="直接连接符 3"/>
            <p:cNvCxnSpPr>
              <a:cxnSpLocks/>
              <a:stCxn id="2" idx="0"/>
            </p:cNvCxnSpPr>
            <p:nvPr/>
          </p:nvCxnSpPr>
          <p:spPr>
            <a:xfrm>
              <a:off x="1990782" y="1825063"/>
              <a:ext cx="4654110" cy="0"/>
            </a:xfrm>
            <a:prstGeom prst="line">
              <a:avLst/>
            </a:prstGeom>
            <a:ln w="762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a:cxnSpLocks/>
              <a:stCxn id="26" idx="2"/>
              <a:endCxn id="6" idx="0"/>
            </p:cNvCxnSpPr>
            <p:nvPr/>
          </p:nvCxnSpPr>
          <p:spPr>
            <a:xfrm>
              <a:off x="1997652" y="2340484"/>
              <a:ext cx="4647240" cy="22965"/>
            </a:xfrm>
            <a:prstGeom prst="line">
              <a:avLst/>
            </a:prstGeom>
            <a:ln w="762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椭圆 1"/>
            <p:cNvSpPr/>
            <p:nvPr/>
          </p:nvSpPr>
          <p:spPr>
            <a:xfrm>
              <a:off x="1692747" y="1825063"/>
              <a:ext cx="596069" cy="570431"/>
            </a:xfrm>
            <a:prstGeom prst="ellipse">
              <a:avLst/>
            </a:prstGeom>
            <a:solidFill>
              <a:schemeClr val="bg1">
                <a:lumMod val="65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2400" b="1">
                <a:latin typeface="黑体" panose="02010609060101010101" pitchFamily="49" charset="-122"/>
                <a:ea typeface="黑体" panose="02010609060101010101" pitchFamily="49" charset="-122"/>
              </a:endParaRPr>
            </a:p>
          </p:txBody>
        </p:sp>
        <p:cxnSp>
          <p:nvCxnSpPr>
            <p:cNvPr id="10" name="直接连接符 9"/>
            <p:cNvCxnSpPr>
              <a:cxnSpLocks/>
              <a:stCxn id="12" idx="0"/>
              <a:endCxn id="27" idx="2"/>
            </p:cNvCxnSpPr>
            <p:nvPr/>
          </p:nvCxnSpPr>
          <p:spPr>
            <a:xfrm>
              <a:off x="1996121" y="2855905"/>
              <a:ext cx="4648770" cy="3738"/>
            </a:xfrm>
            <a:prstGeom prst="line">
              <a:avLst/>
            </a:prstGeom>
            <a:ln w="762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a:cxnSpLocks/>
              <a:stCxn id="28" idx="2"/>
              <a:endCxn id="13" idx="0"/>
            </p:cNvCxnSpPr>
            <p:nvPr/>
          </p:nvCxnSpPr>
          <p:spPr>
            <a:xfrm>
              <a:off x="1996121" y="3370520"/>
              <a:ext cx="4654109" cy="23770"/>
            </a:xfrm>
            <a:prstGeom prst="line">
              <a:avLst/>
            </a:prstGeom>
            <a:ln w="762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1698086" y="2855905"/>
              <a:ext cx="596069" cy="570431"/>
            </a:xfrm>
            <a:prstGeom prst="ellipse">
              <a:avLst/>
            </a:prstGeom>
            <a:solidFill>
              <a:schemeClr val="bg1">
                <a:lumMod val="65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2400" b="1">
                <a:latin typeface="黑体" panose="02010609060101010101" pitchFamily="49" charset="-122"/>
                <a:ea typeface="黑体" panose="02010609060101010101" pitchFamily="49" charset="-122"/>
              </a:endParaRPr>
            </a:p>
          </p:txBody>
        </p:sp>
        <p:sp>
          <p:nvSpPr>
            <p:cNvPr id="6" name="椭圆 5"/>
            <p:cNvSpPr/>
            <p:nvPr/>
          </p:nvSpPr>
          <p:spPr>
            <a:xfrm>
              <a:off x="6346857" y="2363449"/>
              <a:ext cx="596069" cy="570431"/>
            </a:xfrm>
            <a:prstGeom prst="ellipse">
              <a:avLst/>
            </a:prstGeom>
            <a:solidFill>
              <a:schemeClr val="bg1">
                <a:lumMod val="65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2400" b="1">
                <a:latin typeface="黑体" panose="02010609060101010101" pitchFamily="49" charset="-122"/>
                <a:ea typeface="黑体" panose="02010609060101010101" pitchFamily="49" charset="-122"/>
              </a:endParaRPr>
            </a:p>
          </p:txBody>
        </p:sp>
        <p:cxnSp>
          <p:nvCxnSpPr>
            <p:cNvPr id="14" name="直接连接符 13"/>
            <p:cNvCxnSpPr>
              <a:cxnSpLocks/>
              <a:stCxn id="16" idx="0"/>
              <a:endCxn id="29" idx="2"/>
            </p:cNvCxnSpPr>
            <p:nvPr/>
          </p:nvCxnSpPr>
          <p:spPr>
            <a:xfrm>
              <a:off x="1989715" y="3881398"/>
              <a:ext cx="4650432" cy="18513"/>
            </a:xfrm>
            <a:prstGeom prst="line">
              <a:avLst/>
            </a:prstGeom>
            <a:ln w="762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a:cxnSpLocks/>
              <a:stCxn id="30" idx="2"/>
            </p:cNvCxnSpPr>
            <p:nvPr/>
          </p:nvCxnSpPr>
          <p:spPr>
            <a:xfrm>
              <a:off x="1996121" y="4383717"/>
              <a:ext cx="4648771" cy="28193"/>
            </a:xfrm>
            <a:prstGeom prst="line">
              <a:avLst/>
            </a:prstGeom>
            <a:ln w="762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a:off x="1691680" y="3881398"/>
              <a:ext cx="596069" cy="570431"/>
            </a:xfrm>
            <a:prstGeom prst="ellipse">
              <a:avLst/>
            </a:prstGeom>
            <a:solidFill>
              <a:schemeClr val="bg1">
                <a:lumMod val="65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2400" b="1">
                <a:latin typeface="黑体" panose="02010609060101010101" pitchFamily="49" charset="-122"/>
                <a:ea typeface="黑体" panose="02010609060101010101" pitchFamily="49" charset="-122"/>
              </a:endParaRPr>
            </a:p>
          </p:txBody>
        </p:sp>
        <p:sp>
          <p:nvSpPr>
            <p:cNvPr id="13" name="椭圆 12"/>
            <p:cNvSpPr/>
            <p:nvPr/>
          </p:nvSpPr>
          <p:spPr>
            <a:xfrm>
              <a:off x="6352195" y="3394290"/>
              <a:ext cx="596069" cy="570431"/>
            </a:xfrm>
            <a:prstGeom prst="ellipse">
              <a:avLst/>
            </a:prstGeom>
            <a:solidFill>
              <a:schemeClr val="bg1">
                <a:lumMod val="65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2400" b="1">
                <a:latin typeface="黑体" panose="02010609060101010101" pitchFamily="49" charset="-122"/>
                <a:ea typeface="黑体" panose="02010609060101010101" pitchFamily="49" charset="-122"/>
              </a:endParaRPr>
            </a:p>
          </p:txBody>
        </p:sp>
        <p:sp>
          <p:nvSpPr>
            <p:cNvPr id="24" name="文本框 23"/>
            <p:cNvSpPr txBox="1"/>
            <p:nvPr/>
          </p:nvSpPr>
          <p:spPr>
            <a:xfrm>
              <a:off x="2342760" y="1905035"/>
              <a:ext cx="3018811" cy="461665"/>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计划</a:t>
              </a:r>
              <a:r>
                <a:rPr lang="zh-CN" altLang="en-US" sz="2400" b="1" dirty="0" smtClean="0">
                  <a:latin typeface="黑体" panose="02010609060101010101" pitchFamily="49" charset="-122"/>
                  <a:ea typeface="黑体" panose="02010609060101010101" pitchFamily="49" charset="-122"/>
                </a:rPr>
                <a:t>任务</a:t>
              </a:r>
              <a:endParaRPr lang="zh-CN" altLang="en-US" sz="2400" b="1" dirty="0">
                <a:latin typeface="黑体" panose="02010609060101010101" pitchFamily="49" charset="-122"/>
                <a:ea typeface="黑体" panose="02010609060101010101" pitchFamily="49" charset="-122"/>
              </a:endParaRPr>
            </a:p>
          </p:txBody>
        </p:sp>
        <p:sp>
          <p:nvSpPr>
            <p:cNvPr id="26" name="文本框 25"/>
            <p:cNvSpPr txBox="1"/>
            <p:nvPr/>
          </p:nvSpPr>
          <p:spPr>
            <a:xfrm>
              <a:off x="1831009" y="1878819"/>
              <a:ext cx="333286" cy="461665"/>
            </a:xfrm>
            <a:prstGeom prst="rect">
              <a:avLst/>
            </a:prstGeom>
            <a:noFill/>
          </p:spPr>
          <p:txBody>
            <a:bodyPr wrap="square" rtlCol="0">
              <a:spAutoFit/>
            </a:bodyPr>
            <a:lstStyle/>
            <a:p>
              <a:r>
                <a:rPr lang="en-US" altLang="zh-CN" sz="2400" b="1" dirty="0">
                  <a:solidFill>
                    <a:srgbClr val="C00000"/>
                  </a:solidFill>
                  <a:latin typeface="黑体" panose="02010609060101010101" pitchFamily="49" charset="-122"/>
                  <a:ea typeface="黑体" panose="02010609060101010101" pitchFamily="49" charset="-122"/>
                </a:rPr>
                <a:t>1</a:t>
              </a:r>
              <a:endParaRPr lang="zh-CN" altLang="en-US" sz="2400" b="1" dirty="0">
                <a:solidFill>
                  <a:srgbClr val="C00000"/>
                </a:solidFill>
                <a:latin typeface="黑体" panose="02010609060101010101" pitchFamily="49" charset="-122"/>
                <a:ea typeface="黑体" panose="02010609060101010101" pitchFamily="49" charset="-122"/>
              </a:endParaRPr>
            </a:p>
          </p:txBody>
        </p:sp>
        <p:sp>
          <p:nvSpPr>
            <p:cNvPr id="27" name="文本框 26"/>
            <p:cNvSpPr txBox="1"/>
            <p:nvPr/>
          </p:nvSpPr>
          <p:spPr>
            <a:xfrm>
              <a:off x="6478248" y="2397978"/>
              <a:ext cx="333286" cy="461665"/>
            </a:xfrm>
            <a:prstGeom prst="rect">
              <a:avLst/>
            </a:prstGeom>
            <a:noFill/>
          </p:spPr>
          <p:txBody>
            <a:bodyPr wrap="square" rtlCol="0">
              <a:spAutoFit/>
            </a:bodyPr>
            <a:lstStyle/>
            <a:p>
              <a:r>
                <a:rPr lang="en-US" altLang="zh-CN" sz="2400" b="1" dirty="0">
                  <a:solidFill>
                    <a:srgbClr val="C00000"/>
                  </a:solidFill>
                  <a:latin typeface="黑体" panose="02010609060101010101" pitchFamily="49" charset="-122"/>
                  <a:ea typeface="黑体" panose="02010609060101010101" pitchFamily="49" charset="-122"/>
                </a:rPr>
                <a:t>2</a:t>
              </a:r>
              <a:endParaRPr lang="zh-CN" altLang="en-US" sz="2400" b="1" dirty="0">
                <a:solidFill>
                  <a:srgbClr val="C00000"/>
                </a:solidFill>
                <a:latin typeface="黑体" panose="02010609060101010101" pitchFamily="49" charset="-122"/>
                <a:ea typeface="黑体" panose="02010609060101010101" pitchFamily="49" charset="-122"/>
              </a:endParaRPr>
            </a:p>
          </p:txBody>
        </p:sp>
        <p:sp>
          <p:nvSpPr>
            <p:cNvPr id="28" name="文本框 27"/>
            <p:cNvSpPr txBox="1"/>
            <p:nvPr/>
          </p:nvSpPr>
          <p:spPr>
            <a:xfrm>
              <a:off x="1829478" y="2908855"/>
              <a:ext cx="333286" cy="461665"/>
            </a:xfrm>
            <a:prstGeom prst="rect">
              <a:avLst/>
            </a:prstGeom>
            <a:noFill/>
          </p:spPr>
          <p:txBody>
            <a:bodyPr wrap="square" rtlCol="0">
              <a:spAutoFit/>
            </a:bodyPr>
            <a:lstStyle/>
            <a:p>
              <a:r>
                <a:rPr lang="en-US" altLang="zh-CN" sz="2400" b="1" dirty="0">
                  <a:solidFill>
                    <a:srgbClr val="C00000"/>
                  </a:solidFill>
                  <a:latin typeface="黑体" panose="02010609060101010101" pitchFamily="49" charset="-122"/>
                  <a:ea typeface="黑体" panose="02010609060101010101" pitchFamily="49" charset="-122"/>
                </a:rPr>
                <a:t>3</a:t>
              </a:r>
              <a:endParaRPr lang="zh-CN" altLang="en-US" sz="2400" b="1" dirty="0">
                <a:solidFill>
                  <a:srgbClr val="C00000"/>
                </a:solidFill>
                <a:latin typeface="黑体" panose="02010609060101010101" pitchFamily="49" charset="-122"/>
                <a:ea typeface="黑体" panose="02010609060101010101" pitchFamily="49" charset="-122"/>
              </a:endParaRPr>
            </a:p>
          </p:txBody>
        </p:sp>
        <p:sp>
          <p:nvSpPr>
            <p:cNvPr id="29" name="文本框 28"/>
            <p:cNvSpPr txBox="1"/>
            <p:nvPr/>
          </p:nvSpPr>
          <p:spPr>
            <a:xfrm>
              <a:off x="6473504" y="3438246"/>
              <a:ext cx="333286" cy="461665"/>
            </a:xfrm>
            <a:prstGeom prst="rect">
              <a:avLst/>
            </a:prstGeom>
            <a:noFill/>
          </p:spPr>
          <p:txBody>
            <a:bodyPr wrap="square" rtlCol="0">
              <a:spAutoFit/>
            </a:bodyPr>
            <a:lstStyle/>
            <a:p>
              <a:r>
                <a:rPr lang="en-US" altLang="zh-CN" sz="2400" b="1" dirty="0">
                  <a:solidFill>
                    <a:srgbClr val="C00000"/>
                  </a:solidFill>
                  <a:latin typeface="黑体" panose="02010609060101010101" pitchFamily="49" charset="-122"/>
                  <a:ea typeface="黑体" panose="02010609060101010101" pitchFamily="49" charset="-122"/>
                </a:rPr>
                <a:t>4</a:t>
              </a:r>
              <a:endParaRPr lang="zh-CN" altLang="en-US" sz="2400" b="1" dirty="0">
                <a:solidFill>
                  <a:srgbClr val="C00000"/>
                </a:solidFill>
                <a:latin typeface="黑体" panose="02010609060101010101" pitchFamily="49" charset="-122"/>
                <a:ea typeface="黑体" panose="02010609060101010101" pitchFamily="49" charset="-122"/>
              </a:endParaRPr>
            </a:p>
          </p:txBody>
        </p:sp>
        <p:sp>
          <p:nvSpPr>
            <p:cNvPr id="30" name="文本框 29"/>
            <p:cNvSpPr txBox="1"/>
            <p:nvPr/>
          </p:nvSpPr>
          <p:spPr>
            <a:xfrm>
              <a:off x="1829478" y="3922052"/>
              <a:ext cx="333286" cy="461665"/>
            </a:xfrm>
            <a:prstGeom prst="rect">
              <a:avLst/>
            </a:prstGeom>
            <a:noFill/>
          </p:spPr>
          <p:txBody>
            <a:bodyPr wrap="square" rtlCol="0">
              <a:spAutoFit/>
            </a:bodyPr>
            <a:lstStyle/>
            <a:p>
              <a:r>
                <a:rPr lang="en-US" altLang="zh-CN" sz="2400" b="1" dirty="0">
                  <a:solidFill>
                    <a:srgbClr val="C00000"/>
                  </a:solidFill>
                  <a:latin typeface="黑体" panose="02010609060101010101" pitchFamily="49" charset="-122"/>
                  <a:ea typeface="黑体" panose="02010609060101010101" pitchFamily="49" charset="-122"/>
                </a:rPr>
                <a:t>5</a:t>
              </a:r>
              <a:endParaRPr lang="zh-CN" altLang="en-US" sz="2400" b="1" dirty="0">
                <a:solidFill>
                  <a:srgbClr val="C00000"/>
                </a:solidFill>
                <a:latin typeface="黑体" panose="02010609060101010101" pitchFamily="49" charset="-122"/>
                <a:ea typeface="黑体" panose="02010609060101010101" pitchFamily="49" charset="-122"/>
              </a:endParaRPr>
            </a:p>
          </p:txBody>
        </p:sp>
        <p:sp>
          <p:nvSpPr>
            <p:cNvPr id="32" name="文本框 31"/>
            <p:cNvSpPr txBox="1"/>
            <p:nvPr/>
          </p:nvSpPr>
          <p:spPr>
            <a:xfrm>
              <a:off x="3973259" y="2296785"/>
              <a:ext cx="2397095" cy="646331"/>
            </a:xfrm>
            <a:prstGeom prst="rect">
              <a:avLst/>
            </a:prstGeom>
            <a:noFill/>
          </p:spPr>
          <p:txBody>
            <a:bodyPr wrap="square" rtlCol="0">
              <a:spAutoFit/>
            </a:bodyPr>
            <a:lstStyle/>
            <a:p>
              <a:pPr algn="r" eaLnBrk="1" hangingPunct="1">
                <a:lnSpc>
                  <a:spcPct val="150000"/>
                </a:lnSpc>
                <a:buFont typeface="Arial" panose="020B0604020202020204" pitchFamily="34" charset="0"/>
                <a:buNone/>
              </a:pPr>
              <a:r>
                <a:rPr lang="zh-CN" altLang="en-US" sz="2400" b="1" dirty="0" smtClean="0">
                  <a:solidFill>
                    <a:schemeClr val="tx1"/>
                  </a:solidFill>
                  <a:latin typeface="黑体" panose="02010609060101010101" pitchFamily="49" charset="-122"/>
                  <a:ea typeface="黑体" panose="02010609060101010101" pitchFamily="49" charset="-122"/>
                  <a:sym typeface="宋体" panose="02010600030101010101" pitchFamily="2" charset="-122"/>
                </a:rPr>
                <a:t>主要产出</a:t>
              </a:r>
              <a:endParaRPr lang="en-US" altLang="zh-CN" sz="2400" b="1" dirty="0">
                <a:solidFill>
                  <a:schemeClr val="tx1"/>
                </a:solidFill>
                <a:latin typeface="黑体" panose="02010609060101010101" pitchFamily="49" charset="-122"/>
                <a:ea typeface="黑体" panose="02010609060101010101" pitchFamily="49" charset="-122"/>
                <a:sym typeface="宋体" panose="02010600030101010101" pitchFamily="2" charset="-122"/>
              </a:endParaRPr>
            </a:p>
          </p:txBody>
        </p:sp>
        <p:sp>
          <p:nvSpPr>
            <p:cNvPr id="33" name="文本框 32"/>
            <p:cNvSpPr txBox="1"/>
            <p:nvPr/>
          </p:nvSpPr>
          <p:spPr>
            <a:xfrm>
              <a:off x="2381603" y="2935927"/>
              <a:ext cx="2134313" cy="461665"/>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财务情况</a:t>
              </a:r>
            </a:p>
          </p:txBody>
        </p:sp>
        <p:sp>
          <p:nvSpPr>
            <p:cNvPr id="34" name="文本框 33"/>
            <p:cNvSpPr txBox="1"/>
            <p:nvPr/>
          </p:nvSpPr>
          <p:spPr>
            <a:xfrm>
              <a:off x="4234963" y="3445667"/>
              <a:ext cx="2134313" cy="461665"/>
            </a:xfrm>
            <a:prstGeom prst="rect">
              <a:avLst/>
            </a:prstGeom>
            <a:noFill/>
          </p:spPr>
          <p:txBody>
            <a:bodyPr wrap="square" rtlCol="0">
              <a:spAutoFit/>
            </a:bodyPr>
            <a:lstStyle/>
            <a:p>
              <a:pPr algn="r"/>
              <a:r>
                <a:rPr lang="zh-CN" altLang="en-US" sz="2400" b="1" dirty="0">
                  <a:latin typeface="黑体" panose="02010609060101010101" pitchFamily="49" charset="-122"/>
                  <a:ea typeface="黑体" panose="02010609060101010101" pitchFamily="49" charset="-122"/>
                </a:rPr>
                <a:t>下一步计划</a:t>
              </a:r>
            </a:p>
          </p:txBody>
        </p:sp>
        <p:sp>
          <p:nvSpPr>
            <p:cNvPr id="35" name="文本框 34"/>
            <p:cNvSpPr txBox="1"/>
            <p:nvPr/>
          </p:nvSpPr>
          <p:spPr>
            <a:xfrm>
              <a:off x="2381603" y="3948096"/>
              <a:ext cx="2134313" cy="461665"/>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问题与建议</a:t>
              </a:r>
            </a:p>
          </p:txBody>
        </p:sp>
      </p:grpSp>
    </p:spTree>
    <p:extLst>
      <p:ext uri="{BB962C8B-B14F-4D97-AF65-F5344CB8AC3E}">
        <p14:creationId xmlns:p14="http://schemas.microsoft.com/office/powerpoint/2010/main" val="14686560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496" y="1700808"/>
            <a:ext cx="2455974" cy="2198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348557" y="1700808"/>
            <a:ext cx="2582014" cy="2214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24821" y="1700808"/>
            <a:ext cx="2088231" cy="2232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32733" y="4218609"/>
            <a:ext cx="5144307"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85061" y="1700808"/>
            <a:ext cx="2160240"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268437" y="3573016"/>
            <a:ext cx="3707904" cy="338554"/>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农化投入调查</a:t>
            </a:r>
          </a:p>
        </p:txBody>
      </p:sp>
      <p:sp>
        <p:nvSpPr>
          <p:cNvPr id="12" name="TextBox 11"/>
          <p:cNvSpPr txBox="1"/>
          <p:nvPr/>
        </p:nvSpPr>
        <p:spPr>
          <a:xfrm>
            <a:off x="4041254" y="6234833"/>
            <a:ext cx="3707904" cy="338554"/>
          </a:xfrm>
          <a:prstGeom prst="rect">
            <a:avLst/>
          </a:prstGeom>
          <a:noFill/>
        </p:spPr>
        <p:txBody>
          <a:bodyPr wrap="square" rtlCol="0">
            <a:spAutoFit/>
          </a:bodyPr>
          <a:lstStyle>
            <a:defPPr>
              <a:defRPr lang="zh-CN"/>
            </a:defPPr>
            <a:lvl1pPr>
              <a:defRPr sz="1600" b="1">
                <a:solidFill>
                  <a:schemeClr val="bg1"/>
                </a:solidFill>
                <a:latin typeface="微软雅黑" panose="020B0503020204020204" pitchFamily="34" charset="-122"/>
                <a:ea typeface="微软雅黑" panose="020B0503020204020204" pitchFamily="34" charset="-122"/>
              </a:defRPr>
            </a:lvl1pPr>
          </a:lstStyle>
          <a:p>
            <a:r>
              <a:rPr lang="zh-CN" altLang="en-US" dirty="0"/>
              <a:t>部分灌区排水负荷监测，</a:t>
            </a:r>
            <a:r>
              <a:rPr lang="zh-CN" altLang="en-US" dirty="0">
                <a:solidFill>
                  <a:srgbClr val="FF0000"/>
                </a:solidFill>
              </a:rPr>
              <a:t>已调查</a:t>
            </a:r>
            <a:r>
              <a:rPr lang="en-US" altLang="zh-CN" dirty="0">
                <a:solidFill>
                  <a:srgbClr val="FF0000"/>
                </a:solidFill>
              </a:rPr>
              <a:t>2</a:t>
            </a:r>
            <a:r>
              <a:rPr lang="zh-CN" altLang="en-US" dirty="0">
                <a:solidFill>
                  <a:srgbClr val="FF0000"/>
                </a:solidFill>
              </a:rPr>
              <a:t>期</a:t>
            </a:r>
          </a:p>
        </p:txBody>
      </p:sp>
      <p:pic>
        <p:nvPicPr>
          <p:cNvPr id="1027"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07504" y="4218609"/>
            <a:ext cx="3806577" cy="2450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a:extLst>
              <a:ext uri="{FF2B5EF4-FFF2-40B4-BE49-F238E27FC236}">
                <a16:creationId xmlns:a16="http://schemas.microsoft.com/office/drawing/2014/main" xmlns="" id="{24662730-7B10-4972-B9F2-D1ADB6892A38}"/>
              </a:ext>
            </a:extLst>
          </p:cNvPr>
          <p:cNvSpPr/>
          <p:nvPr/>
        </p:nvSpPr>
        <p:spPr>
          <a:xfrm>
            <a:off x="357158" y="1142984"/>
            <a:ext cx="8501122" cy="400110"/>
          </a:xfrm>
          <a:prstGeom prst="rect">
            <a:avLst/>
          </a:prstGeom>
          <a:solidFill>
            <a:schemeClr val="accent2">
              <a:lumMod val="60000"/>
              <a:lumOff val="40000"/>
            </a:schemeClr>
          </a:solidFill>
        </p:spPr>
        <p:txBody>
          <a:bodyPr wrap="square">
            <a:spAutoFit/>
          </a:bodyPr>
          <a:lstStyle/>
          <a:p>
            <a:pPr algn="ctr"/>
            <a:r>
              <a:rPr lang="zh-CN" altLang="en-US" sz="2000" dirty="0">
                <a:latin typeface="黑体" pitchFamily="49" charset="-122"/>
                <a:ea typeface="黑体" pitchFamily="49" charset="-122"/>
              </a:rPr>
              <a:t>牛心套保项目区</a:t>
            </a:r>
          </a:p>
        </p:txBody>
      </p:sp>
      <p:sp>
        <p:nvSpPr>
          <p:cNvPr id="13" name="文本框 12">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4" name="文本框 13">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6124369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D7FCFCD7-6533-4730-AA91-C07FCA3627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473" y="5059411"/>
            <a:ext cx="3448285" cy="1630538"/>
          </a:xfrm>
          <a:prstGeom prst="rect">
            <a:avLst/>
          </a:prstGeom>
        </p:spPr>
      </p:pic>
      <p:pic>
        <p:nvPicPr>
          <p:cNvPr id="9" name="图片 8">
            <a:extLst>
              <a:ext uri="{FF2B5EF4-FFF2-40B4-BE49-F238E27FC236}">
                <a16:creationId xmlns:a16="http://schemas.microsoft.com/office/drawing/2014/main" xmlns="" id="{5CB90E54-5BB6-4B4D-A047-53F4D72E8D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761" y="3049254"/>
            <a:ext cx="3448285" cy="1946758"/>
          </a:xfrm>
          <a:prstGeom prst="rect">
            <a:avLst/>
          </a:prstGeom>
        </p:spPr>
      </p:pic>
      <p:sp>
        <p:nvSpPr>
          <p:cNvPr id="10" name="文本框 9">
            <a:extLst>
              <a:ext uri="{FF2B5EF4-FFF2-40B4-BE49-F238E27FC236}">
                <a16:creationId xmlns:a16="http://schemas.microsoft.com/office/drawing/2014/main" xmlns="" id="{9167960F-D9AA-41CC-AB8F-93C2BB5B3D16}"/>
              </a:ext>
            </a:extLst>
          </p:cNvPr>
          <p:cNvSpPr txBox="1"/>
          <p:nvPr/>
        </p:nvSpPr>
        <p:spPr>
          <a:xfrm>
            <a:off x="107504" y="1772816"/>
            <a:ext cx="492443" cy="4176464"/>
          </a:xfrm>
          <a:prstGeom prst="rect">
            <a:avLst/>
          </a:prstGeom>
          <a:noFill/>
        </p:spPr>
        <p:txBody>
          <a:bodyPr vert="eaVert" wrap="square" rtlCol="0">
            <a:spAutoFit/>
          </a:bodyPr>
          <a:lstStyle/>
          <a:p>
            <a:pPr algn="ctr"/>
            <a:r>
              <a:rPr lang="zh-CN" altLang="en-US" sz="2000" dirty="0">
                <a:latin typeface="黑体" panose="02010609060101010101" pitchFamily="49" charset="-122"/>
                <a:ea typeface="黑体" panose="02010609060101010101" pitchFamily="49" charset="-122"/>
              </a:rPr>
              <a:t>牛心套保湿地恢复后</a:t>
            </a:r>
          </a:p>
        </p:txBody>
      </p:sp>
      <p:pic>
        <p:nvPicPr>
          <p:cNvPr id="3" name="图片 2">
            <a:extLst>
              <a:ext uri="{FF2B5EF4-FFF2-40B4-BE49-F238E27FC236}">
                <a16:creationId xmlns:a16="http://schemas.microsoft.com/office/drawing/2014/main" xmlns="" id="{96633ABE-8663-4B75-829A-3174F1FE5C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473" y="1070871"/>
            <a:ext cx="3470506" cy="1946758"/>
          </a:xfrm>
          <a:prstGeom prst="rect">
            <a:avLst/>
          </a:prstGeom>
        </p:spPr>
      </p:pic>
      <p:sp>
        <p:nvSpPr>
          <p:cNvPr id="6" name="TextBox 10">
            <a:extLst>
              <a:ext uri="{FF2B5EF4-FFF2-40B4-BE49-F238E27FC236}">
                <a16:creationId xmlns:a16="http://schemas.microsoft.com/office/drawing/2014/main" xmlns="" id="{1FF110E7-1023-42C8-9ACD-97FF96A3159F}"/>
              </a:ext>
            </a:extLst>
          </p:cNvPr>
          <p:cNvSpPr txBox="1"/>
          <p:nvPr/>
        </p:nvSpPr>
        <p:spPr>
          <a:xfrm>
            <a:off x="7901115" y="1263757"/>
            <a:ext cx="274323" cy="2585323"/>
          </a:xfrm>
          <a:prstGeom prst="rect">
            <a:avLst/>
          </a:prstGeom>
          <a:noFill/>
        </p:spPr>
        <p:txBody>
          <a:bodyPr wrap="square" rtlCol="0">
            <a:spAutoFit/>
          </a:bodyPr>
          <a:lstStyle/>
          <a:p>
            <a:r>
              <a:rPr lang="zh-CN" altLang="en-US" dirty="0">
                <a:latin typeface="黑体" panose="02010609060101010101" pitchFamily="49" charset="-122"/>
                <a:ea typeface="黑体" panose="02010609060101010101" pitchFamily="49" charset="-122"/>
              </a:rPr>
              <a:t>盐碱地稻田实验示范</a:t>
            </a:r>
          </a:p>
        </p:txBody>
      </p:sp>
      <p:grpSp>
        <p:nvGrpSpPr>
          <p:cNvPr id="21" name="组合 20">
            <a:extLst>
              <a:ext uri="{FF2B5EF4-FFF2-40B4-BE49-F238E27FC236}">
                <a16:creationId xmlns:a16="http://schemas.microsoft.com/office/drawing/2014/main" xmlns="" id="{D82358AC-CC4B-4A68-BB40-B45B2173251A}"/>
              </a:ext>
            </a:extLst>
          </p:cNvPr>
          <p:cNvGrpSpPr/>
          <p:nvPr/>
        </p:nvGrpSpPr>
        <p:grpSpPr>
          <a:xfrm>
            <a:off x="4716016" y="3046898"/>
            <a:ext cx="3094799" cy="2012513"/>
            <a:chOff x="4213504" y="3046898"/>
            <a:chExt cx="3094799" cy="2012513"/>
          </a:xfrm>
        </p:grpSpPr>
        <p:grpSp>
          <p:nvGrpSpPr>
            <p:cNvPr id="13" name="组合 12">
              <a:extLst>
                <a:ext uri="{FF2B5EF4-FFF2-40B4-BE49-F238E27FC236}">
                  <a16:creationId xmlns:a16="http://schemas.microsoft.com/office/drawing/2014/main" xmlns="" id="{1E232C91-C48F-42CC-B0FF-F8CF44158FFB}"/>
                </a:ext>
              </a:extLst>
            </p:cNvPr>
            <p:cNvGrpSpPr/>
            <p:nvPr/>
          </p:nvGrpSpPr>
          <p:grpSpPr>
            <a:xfrm>
              <a:off x="4213504" y="3046898"/>
              <a:ext cx="3094799" cy="2012513"/>
              <a:chOff x="179512" y="404664"/>
              <a:chExt cx="8397875" cy="5191125"/>
            </a:xfrm>
          </p:grpSpPr>
          <p:pic>
            <p:nvPicPr>
              <p:cNvPr id="14" name="Picture 2" descr="C:\Users\ThinkPad\Desktop\稻田种植.jpg">
                <a:extLst>
                  <a:ext uri="{FF2B5EF4-FFF2-40B4-BE49-F238E27FC236}">
                    <a16:creationId xmlns:a16="http://schemas.microsoft.com/office/drawing/2014/main" xmlns="" id="{2B1EA857-601B-4889-ACBB-4E1124708A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404664"/>
                <a:ext cx="8397875" cy="5191125"/>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a:extLst>
                  <a:ext uri="{FF2B5EF4-FFF2-40B4-BE49-F238E27FC236}">
                    <a16:creationId xmlns:a16="http://schemas.microsoft.com/office/drawing/2014/main" xmlns="" id="{DA2900BB-8386-448C-B7D7-86BEB299241B}"/>
                  </a:ext>
                </a:extLst>
              </p:cNvPr>
              <p:cNvCxnSpPr>
                <a:stCxn id="14" idx="1"/>
              </p:cNvCxnSpPr>
              <p:nvPr/>
            </p:nvCxnSpPr>
            <p:spPr>
              <a:xfrm flipV="1">
                <a:off x="179512" y="1484784"/>
                <a:ext cx="2880320" cy="1515443"/>
              </a:xfrm>
              <a:prstGeom prst="line">
                <a:avLst/>
              </a:prstGeom>
              <a:ln w="38100">
                <a:solidFill>
                  <a:srgbClr val="4509A7"/>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26685074-EE30-4E37-811D-00B3153EE104}"/>
                  </a:ext>
                </a:extLst>
              </p:cNvPr>
              <p:cNvCxnSpPr/>
              <p:nvPr/>
            </p:nvCxnSpPr>
            <p:spPr>
              <a:xfrm>
                <a:off x="3059832" y="1488060"/>
                <a:ext cx="3240360" cy="68732"/>
              </a:xfrm>
              <a:prstGeom prst="line">
                <a:avLst/>
              </a:prstGeom>
              <a:ln w="38100">
                <a:solidFill>
                  <a:srgbClr val="4509A7"/>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xmlns="" id="{AD1FCD92-B445-43A9-8C16-8B1C5FE5BAF5}"/>
                  </a:ext>
                </a:extLst>
              </p:cNvPr>
              <p:cNvCxnSpPr>
                <a:stCxn id="14" idx="3"/>
              </p:cNvCxnSpPr>
              <p:nvPr/>
            </p:nvCxnSpPr>
            <p:spPr>
              <a:xfrm flipH="1" flipV="1">
                <a:off x="6300192" y="1556793"/>
                <a:ext cx="2277195" cy="1443434"/>
              </a:xfrm>
              <a:prstGeom prst="line">
                <a:avLst/>
              </a:prstGeom>
              <a:ln w="38100">
                <a:solidFill>
                  <a:srgbClr val="4509A7"/>
                </a:solidFill>
              </a:ln>
            </p:spPr>
            <p:style>
              <a:lnRef idx="1">
                <a:schemeClr val="accent1"/>
              </a:lnRef>
              <a:fillRef idx="0">
                <a:schemeClr val="accent1"/>
              </a:fillRef>
              <a:effectRef idx="0">
                <a:schemeClr val="accent1"/>
              </a:effectRef>
              <a:fontRef idx="minor">
                <a:schemeClr val="tx1"/>
              </a:fontRef>
            </p:style>
          </p:cxnSp>
        </p:grpSp>
        <p:sp>
          <p:nvSpPr>
            <p:cNvPr id="7" name="TextBox 10">
              <a:extLst>
                <a:ext uri="{FF2B5EF4-FFF2-40B4-BE49-F238E27FC236}">
                  <a16:creationId xmlns:a16="http://schemas.microsoft.com/office/drawing/2014/main" xmlns="" id="{9BB03D25-4210-48E9-9E5F-323459A0C82E}"/>
                </a:ext>
              </a:extLst>
            </p:cNvPr>
            <p:cNvSpPr txBox="1"/>
            <p:nvPr/>
          </p:nvSpPr>
          <p:spPr>
            <a:xfrm>
              <a:off x="6469106" y="4751634"/>
              <a:ext cx="839197" cy="307777"/>
            </a:xfrm>
            <a:prstGeom prst="rect">
              <a:avLst/>
            </a:prstGeom>
            <a:solidFill>
              <a:schemeClr val="bg1"/>
            </a:solidFill>
          </p:spPr>
          <p:txBody>
            <a:bodyPr wrap="square" rtlCol="0">
              <a:spAutoFit/>
            </a:bodyPr>
            <a:lstStyle/>
            <a:p>
              <a:r>
                <a:rPr lang="zh-CN" altLang="en-US" sz="1400" dirty="0">
                  <a:latin typeface="黑体" panose="02010609060101010101" pitchFamily="49" charset="-122"/>
                  <a:ea typeface="黑体" panose="02010609060101010101" pitchFamily="49" charset="-122"/>
                </a:rPr>
                <a:t>（秋季）</a:t>
              </a:r>
            </a:p>
          </p:txBody>
        </p:sp>
      </p:grpSp>
      <p:grpSp>
        <p:nvGrpSpPr>
          <p:cNvPr id="22" name="组合 21">
            <a:extLst>
              <a:ext uri="{FF2B5EF4-FFF2-40B4-BE49-F238E27FC236}">
                <a16:creationId xmlns:a16="http://schemas.microsoft.com/office/drawing/2014/main" xmlns="" id="{00380354-DABF-46F9-BF89-DE80FFC49631}"/>
              </a:ext>
            </a:extLst>
          </p:cNvPr>
          <p:cNvGrpSpPr/>
          <p:nvPr/>
        </p:nvGrpSpPr>
        <p:grpSpPr>
          <a:xfrm>
            <a:off x="4716016" y="1042670"/>
            <a:ext cx="3094800" cy="1969108"/>
            <a:chOff x="4213504" y="1042670"/>
            <a:chExt cx="3094800" cy="1969108"/>
          </a:xfrm>
        </p:grpSpPr>
        <p:pic>
          <p:nvPicPr>
            <p:cNvPr id="4" name="Picture 3">
              <a:extLst>
                <a:ext uri="{FF2B5EF4-FFF2-40B4-BE49-F238E27FC236}">
                  <a16:creationId xmlns:a16="http://schemas.microsoft.com/office/drawing/2014/main" xmlns="" id="{3E4B986D-ADA5-4694-A159-EF9D88C630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3504" y="1042670"/>
              <a:ext cx="3094799" cy="1969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0">
              <a:extLst>
                <a:ext uri="{FF2B5EF4-FFF2-40B4-BE49-F238E27FC236}">
                  <a16:creationId xmlns:a16="http://schemas.microsoft.com/office/drawing/2014/main" xmlns="" id="{B187BA61-0089-471F-A0DC-09205829F87A}"/>
                </a:ext>
              </a:extLst>
            </p:cNvPr>
            <p:cNvSpPr txBox="1"/>
            <p:nvPr/>
          </p:nvSpPr>
          <p:spPr>
            <a:xfrm>
              <a:off x="6469107" y="2689175"/>
              <a:ext cx="839197" cy="307777"/>
            </a:xfrm>
            <a:prstGeom prst="rect">
              <a:avLst/>
            </a:prstGeom>
            <a:solidFill>
              <a:schemeClr val="bg1"/>
            </a:solidFill>
          </p:spPr>
          <p:txBody>
            <a:bodyPr wrap="square" rtlCol="0">
              <a:spAutoFit/>
            </a:bodyPr>
            <a:lstStyle/>
            <a:p>
              <a:r>
                <a:rPr lang="zh-CN" altLang="en-US" sz="1400" dirty="0">
                  <a:latin typeface="黑体" panose="02010609060101010101" pitchFamily="49" charset="-122"/>
                  <a:ea typeface="黑体" panose="02010609060101010101" pitchFamily="49" charset="-122"/>
                </a:rPr>
                <a:t>（春季）</a:t>
              </a:r>
            </a:p>
          </p:txBody>
        </p:sp>
      </p:grpSp>
      <p:pic>
        <p:nvPicPr>
          <p:cNvPr id="24" name="图片 23">
            <a:extLst>
              <a:ext uri="{FF2B5EF4-FFF2-40B4-BE49-F238E27FC236}">
                <a16:creationId xmlns:a16="http://schemas.microsoft.com/office/drawing/2014/main" xmlns="" id="{082938C6-B080-4EF2-95B4-E1577C31089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89597" y="5225056"/>
            <a:ext cx="2423681" cy="1606575"/>
          </a:xfrm>
          <a:prstGeom prst="rect">
            <a:avLst/>
          </a:prstGeom>
        </p:spPr>
      </p:pic>
      <p:pic>
        <p:nvPicPr>
          <p:cNvPr id="26" name="图片 25">
            <a:extLst>
              <a:ext uri="{FF2B5EF4-FFF2-40B4-BE49-F238E27FC236}">
                <a16:creationId xmlns:a16="http://schemas.microsoft.com/office/drawing/2014/main" xmlns="" id="{D8ABC33B-3B52-4088-A13D-96119E2612E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83117" y="5201093"/>
            <a:ext cx="2408164" cy="1630538"/>
          </a:xfrm>
          <a:prstGeom prst="rect">
            <a:avLst/>
          </a:prstGeom>
        </p:spPr>
      </p:pic>
      <p:sp>
        <p:nvSpPr>
          <p:cNvPr id="27" name="文本框 26">
            <a:extLst>
              <a:ext uri="{FF2B5EF4-FFF2-40B4-BE49-F238E27FC236}">
                <a16:creationId xmlns:a16="http://schemas.microsoft.com/office/drawing/2014/main" xmlns="" id="{AFC96C4E-3B59-448B-8355-7A271997C9E9}"/>
              </a:ext>
            </a:extLst>
          </p:cNvPr>
          <p:cNvSpPr txBox="1"/>
          <p:nvPr/>
        </p:nvSpPr>
        <p:spPr>
          <a:xfrm>
            <a:off x="5461150" y="5193207"/>
            <a:ext cx="1152128" cy="369332"/>
          </a:xfrm>
          <a:prstGeom prst="rect">
            <a:avLst/>
          </a:prstGeom>
          <a:noFill/>
        </p:spPr>
        <p:txBody>
          <a:bodyPr wrap="square" rtlCol="0">
            <a:spAutoFit/>
          </a:bodyPr>
          <a:lstStyle/>
          <a:p>
            <a:r>
              <a:rPr lang="zh-CN" altLang="en-US" dirty="0">
                <a:latin typeface="黑体" panose="02010609060101010101" pitchFamily="49" charset="-122"/>
                <a:ea typeface="黑体" panose="02010609060101010101" pitchFamily="49" charset="-122"/>
              </a:rPr>
              <a:t>河蟹丰收</a:t>
            </a:r>
          </a:p>
        </p:txBody>
      </p:sp>
      <p:sp>
        <p:nvSpPr>
          <p:cNvPr id="23" name="文本框 22">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25" name="文本框 24">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13362622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1124744"/>
            <a:ext cx="4223778" cy="2995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21095" y="3429000"/>
            <a:ext cx="4508617" cy="3391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4343410"/>
            <a:ext cx="4632931" cy="2496837"/>
          </a:xfrm>
          <a:prstGeom prst="rect">
            <a:avLst/>
          </a:prstGeom>
          <a:noFill/>
        </p:spPr>
        <p:txBody>
          <a:bodyPr wrap="square" rtlCol="0">
            <a:spAutoFit/>
          </a:bodyPr>
          <a:lstStyle/>
          <a:p>
            <a:pPr marL="285750" indent="-285750">
              <a:lnSpc>
                <a:spcPct val="11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洮儿河补水，电导率（</a:t>
            </a:r>
            <a:r>
              <a:rPr lang="en-US" altLang="zh-CN" sz="1600" dirty="0" err="1">
                <a:latin typeface="黑体" panose="02010609060101010101" pitchFamily="49" charset="-122"/>
                <a:ea typeface="黑体" panose="02010609060101010101" pitchFamily="49" charset="-122"/>
              </a:rPr>
              <a:t>μs</a:t>
            </a:r>
            <a:r>
              <a:rPr lang="en-US" altLang="zh-CN" sz="1600" dirty="0">
                <a:latin typeface="黑体" panose="02010609060101010101" pitchFamily="49" charset="-122"/>
                <a:ea typeface="黑体" panose="02010609060101010101" pitchFamily="49" charset="-122"/>
              </a:rPr>
              <a:t>/cm</a:t>
            </a:r>
            <a:r>
              <a:rPr lang="zh-CN" altLang="en-US" sz="1600" dirty="0">
                <a:latin typeface="黑体" panose="02010609060101010101" pitchFamily="49" charset="-122"/>
                <a:ea typeface="黑体" panose="02010609060101010101" pitchFamily="49" charset="-122"/>
              </a:rPr>
              <a:t>）较小</a:t>
            </a:r>
            <a:endParaRPr lang="en-US" altLang="zh-CN" sz="1600" dirty="0">
              <a:latin typeface="黑体" panose="02010609060101010101" pitchFamily="49" charset="-122"/>
              <a:ea typeface="黑体" panose="02010609060101010101" pitchFamily="49" charset="-122"/>
            </a:endParaRPr>
          </a:p>
          <a:p>
            <a:pPr marL="285750" indent="-285750">
              <a:lnSpc>
                <a:spcPct val="11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稻田灌区井水电导率监测到比经过湿地后外放的水电导率还高</a:t>
            </a:r>
            <a:endParaRPr lang="en-US" altLang="zh-CN" sz="1600" dirty="0">
              <a:latin typeface="黑体" panose="02010609060101010101" pitchFamily="49" charset="-122"/>
              <a:ea typeface="黑体" panose="02010609060101010101" pitchFamily="49" charset="-122"/>
            </a:endParaRPr>
          </a:p>
          <a:p>
            <a:pPr marL="285750" indent="-285750">
              <a:lnSpc>
                <a:spcPct val="11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稻田退水是河流生态补水和湿地中水体电导率的</a:t>
            </a:r>
            <a:r>
              <a:rPr lang="en-US" altLang="zh-CN" sz="1600" dirty="0">
                <a:latin typeface="黑体" panose="02010609060101010101" pitchFamily="49" charset="-122"/>
                <a:ea typeface="黑体" panose="02010609060101010101" pitchFamily="49" charset="-122"/>
              </a:rPr>
              <a:t>4</a:t>
            </a:r>
            <a:r>
              <a:rPr lang="zh-CN" altLang="en-US" sz="1600" dirty="0">
                <a:latin typeface="黑体" panose="02010609060101010101" pitchFamily="49" charset="-122"/>
                <a:ea typeface="黑体" panose="02010609060101010101" pitchFamily="49" charset="-122"/>
              </a:rPr>
              <a:t>倍以上；目前整个湿地没有监测到因稻田排水电导率增加，但干涸期历史残留水的电导率比补水的高</a:t>
            </a:r>
            <a:endParaRPr lang="en-US" altLang="zh-CN" sz="1600" dirty="0">
              <a:latin typeface="黑体" panose="02010609060101010101" pitchFamily="49" charset="-122"/>
              <a:ea typeface="黑体" panose="02010609060101010101" pitchFamily="49" charset="-122"/>
            </a:endParaRPr>
          </a:p>
          <a:p>
            <a:pPr marL="285750" indent="-285750">
              <a:lnSpc>
                <a:spcPct val="11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稻田退水的电导率经过生态渠、湿地后都明显下降</a:t>
            </a:r>
          </a:p>
        </p:txBody>
      </p:sp>
      <p:sp>
        <p:nvSpPr>
          <p:cNvPr id="7" name="TextBox 6"/>
          <p:cNvSpPr txBox="1"/>
          <p:nvPr/>
        </p:nvSpPr>
        <p:spPr>
          <a:xfrm>
            <a:off x="4473993" y="1360428"/>
            <a:ext cx="4644008" cy="1881284"/>
          </a:xfrm>
          <a:prstGeom prst="rect">
            <a:avLst/>
          </a:prstGeom>
          <a:noFill/>
        </p:spPr>
        <p:txBody>
          <a:bodyPr wrap="square" rtlCol="0">
            <a:spAutoFit/>
          </a:bodyPr>
          <a:lstStyle/>
          <a:p>
            <a:pPr marL="285750" indent="-285750">
              <a:lnSpc>
                <a:spcPct val="15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洮儿河的生态补水，</a:t>
            </a:r>
            <a:r>
              <a:rPr lang="en-US" altLang="zh-CN" sz="1600" dirty="0">
                <a:latin typeface="黑体" panose="02010609060101010101" pitchFamily="49" charset="-122"/>
                <a:ea typeface="黑体" panose="02010609060101010101" pitchFamily="49" charset="-122"/>
              </a:rPr>
              <a:t>pH</a:t>
            </a:r>
            <a:r>
              <a:rPr lang="zh-CN" altLang="en-US" sz="1600" dirty="0">
                <a:latin typeface="黑体" panose="02010609060101010101" pitchFamily="49" charset="-122"/>
                <a:ea typeface="黑体" panose="02010609060101010101" pitchFamily="49" charset="-122"/>
              </a:rPr>
              <a:t>大于</a:t>
            </a:r>
            <a:r>
              <a:rPr lang="en-US" altLang="zh-CN" sz="1600" dirty="0">
                <a:latin typeface="黑体" panose="02010609060101010101" pitchFamily="49" charset="-122"/>
                <a:ea typeface="黑体" panose="02010609060101010101" pitchFamily="49" charset="-122"/>
              </a:rPr>
              <a:t>7.0</a:t>
            </a:r>
            <a:r>
              <a:rPr lang="zh-CN" altLang="en-US" sz="1600" dirty="0">
                <a:latin typeface="黑体" panose="02010609060101010101" pitchFamily="49" charset="-122"/>
                <a:ea typeface="黑体" panose="02010609060101010101" pitchFamily="49" charset="-122"/>
              </a:rPr>
              <a:t>，但小于</a:t>
            </a:r>
            <a:r>
              <a:rPr lang="en-US" altLang="zh-CN" sz="1600" dirty="0">
                <a:latin typeface="黑体" panose="02010609060101010101" pitchFamily="49" charset="-122"/>
                <a:ea typeface="黑体" panose="02010609060101010101" pitchFamily="49" charset="-122"/>
              </a:rPr>
              <a:t>8.0</a:t>
            </a:r>
          </a:p>
          <a:p>
            <a:pPr marL="285750" indent="-285750">
              <a:lnSpc>
                <a:spcPct val="15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稻田灌区退水</a:t>
            </a:r>
            <a:r>
              <a:rPr lang="en-US" altLang="zh-CN" sz="1600" dirty="0">
                <a:latin typeface="黑体" panose="02010609060101010101" pitchFamily="49" charset="-122"/>
                <a:ea typeface="黑体" panose="02010609060101010101" pitchFamily="49" charset="-122"/>
              </a:rPr>
              <a:t>pH</a:t>
            </a:r>
            <a:r>
              <a:rPr lang="zh-CN" altLang="en-US" sz="1600" dirty="0">
                <a:latin typeface="黑体" panose="02010609060101010101" pitchFamily="49" charset="-122"/>
                <a:ea typeface="黑体" panose="02010609060101010101" pitchFamily="49" charset="-122"/>
              </a:rPr>
              <a:t>比河流生态补水、湿地中水体的都高，接近和超过</a:t>
            </a:r>
            <a:r>
              <a:rPr lang="en-US" altLang="zh-CN" sz="1600" dirty="0">
                <a:latin typeface="黑体" panose="02010609060101010101" pitchFamily="49" charset="-122"/>
                <a:ea typeface="黑体" panose="02010609060101010101" pitchFamily="49" charset="-122"/>
              </a:rPr>
              <a:t>8.0</a:t>
            </a:r>
          </a:p>
          <a:p>
            <a:pPr marL="285750" indent="-285750">
              <a:lnSpc>
                <a:spcPct val="150000"/>
              </a:lnSpc>
              <a:buClr>
                <a:srgbClr val="7030A0"/>
              </a:buClr>
              <a:buFont typeface="Wingdings" panose="05000000000000000000" pitchFamily="2" charset="2"/>
              <a:buChar char="p"/>
            </a:pPr>
            <a:r>
              <a:rPr lang="zh-CN" altLang="en-US" sz="1600" dirty="0">
                <a:latin typeface="黑体" panose="02010609060101010101" pitchFamily="49" charset="-122"/>
                <a:ea typeface="黑体" panose="02010609060101010101" pitchFamily="49" charset="-122"/>
              </a:rPr>
              <a:t>灌区退水</a:t>
            </a:r>
            <a:r>
              <a:rPr lang="en-US" altLang="zh-CN" sz="1600" dirty="0">
                <a:latin typeface="黑体" panose="02010609060101010101" pitchFamily="49" charset="-122"/>
                <a:ea typeface="黑体" panose="02010609060101010101" pitchFamily="49" charset="-122"/>
              </a:rPr>
              <a:t>pH</a:t>
            </a:r>
            <a:r>
              <a:rPr lang="zh-CN" altLang="en-US" sz="1600" dirty="0">
                <a:latin typeface="黑体" panose="02010609060101010101" pitchFamily="49" charset="-122"/>
                <a:ea typeface="黑体" panose="02010609060101010101" pitchFamily="49" charset="-122"/>
              </a:rPr>
              <a:t>经过湿地后，都有降低，但仍大于</a:t>
            </a:r>
            <a:r>
              <a:rPr lang="en-US" altLang="zh-CN" sz="1600" dirty="0">
                <a:latin typeface="黑体" panose="02010609060101010101" pitchFamily="49" charset="-122"/>
                <a:ea typeface="黑体" panose="02010609060101010101" pitchFamily="49" charset="-122"/>
              </a:rPr>
              <a:t>7.0</a:t>
            </a:r>
            <a:endParaRPr lang="zh-CN" altLang="en-US" sz="1600" dirty="0">
              <a:latin typeface="黑体" panose="02010609060101010101" pitchFamily="49" charset="-122"/>
              <a:ea typeface="黑体" panose="02010609060101010101" pitchFamily="49" charset="-122"/>
            </a:endParaRPr>
          </a:p>
        </p:txBody>
      </p:sp>
      <p:sp>
        <p:nvSpPr>
          <p:cNvPr id="6" name="TextBox 5"/>
          <p:cNvSpPr txBox="1"/>
          <p:nvPr/>
        </p:nvSpPr>
        <p:spPr>
          <a:xfrm>
            <a:off x="2843808" y="1189792"/>
            <a:ext cx="2232658" cy="369332"/>
          </a:xfrm>
          <a:prstGeom prst="rect">
            <a:avLst/>
          </a:prstGeom>
          <a:noFill/>
        </p:spPr>
        <p:txBody>
          <a:bodyPr wrap="square" rtlCol="0">
            <a:spAutoFit/>
          </a:bodyPr>
          <a:lstStyle/>
          <a:p>
            <a:pPr algn="ctr"/>
            <a:r>
              <a:rPr lang="en-US" altLang="zh-CN" b="1" dirty="0">
                <a:solidFill>
                  <a:schemeClr val="bg1"/>
                </a:solidFill>
                <a:latin typeface="微软雅黑" panose="020B0503020204020204" pitchFamily="34" charset="-122"/>
                <a:ea typeface="微软雅黑" panose="020B0503020204020204" pitchFamily="34" charset="-122"/>
              </a:rPr>
              <a:t>pH</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8" name="TextBox 7"/>
          <p:cNvSpPr txBox="1"/>
          <p:nvPr/>
        </p:nvSpPr>
        <p:spPr>
          <a:xfrm>
            <a:off x="7668344" y="3501008"/>
            <a:ext cx="1368562" cy="369332"/>
          </a:xfrm>
          <a:prstGeom prst="rect">
            <a:avLst/>
          </a:prstGeom>
          <a:noFill/>
        </p:spPr>
        <p:txBody>
          <a:bodyPr wrap="square" rtlCol="0">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电导率</a:t>
            </a:r>
          </a:p>
        </p:txBody>
      </p:sp>
      <p:sp>
        <p:nvSpPr>
          <p:cNvPr id="9" name="文本框 8">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0" name="文本框 9">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827711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115616" y="1484784"/>
            <a:ext cx="6696744" cy="5283553"/>
          </a:xfrm>
          <a:prstGeom prst="rect">
            <a:avLst/>
          </a:prstGeom>
        </p:spPr>
      </p:pic>
      <p:sp>
        <p:nvSpPr>
          <p:cNvPr id="4" name="TextBox 3"/>
          <p:cNvSpPr txBox="1"/>
          <p:nvPr/>
        </p:nvSpPr>
        <p:spPr>
          <a:xfrm>
            <a:off x="215516" y="1052736"/>
            <a:ext cx="8712968" cy="369332"/>
          </a:xfrm>
          <a:prstGeom prst="rect">
            <a:avLst/>
          </a:prstGeom>
          <a:solidFill>
            <a:schemeClr val="accent6">
              <a:lumMod val="20000"/>
              <a:lumOff val="80000"/>
            </a:schemeClr>
          </a:solidFill>
        </p:spPr>
        <p:txBody>
          <a:bodyPr wrap="square" rtlCol="0">
            <a:spAutoFit/>
          </a:bodyPr>
          <a:lstStyle/>
          <a:p>
            <a:r>
              <a:rPr lang="en-US" altLang="zh-CN" dirty="0">
                <a:latin typeface="黑体" panose="02010609060101010101" pitchFamily="49" charset="-122"/>
                <a:ea typeface="黑体" panose="02010609060101010101" pitchFamily="49" charset="-122"/>
              </a:rPr>
              <a:t>5 </a:t>
            </a:r>
            <a:r>
              <a:rPr lang="zh-CN" altLang="en-US" dirty="0">
                <a:latin typeface="黑体" panose="02010609060101010101" pitchFamily="49" charset="-122"/>
                <a:ea typeface="黑体" panose="02010609060101010101" pitchFamily="49" charset="-122"/>
              </a:rPr>
              <a:t>建设了农田退水消纳净化处理工程湿地</a:t>
            </a:r>
            <a:r>
              <a:rPr lang="en-US" altLang="zh-CN" dirty="0">
                <a:latin typeface="黑体" panose="02010609060101010101" pitchFamily="49" charset="-122"/>
                <a:ea typeface="黑体" panose="02010609060101010101" pitchFamily="49" charset="-122"/>
              </a:rPr>
              <a:t>40ha</a:t>
            </a:r>
            <a:r>
              <a:rPr lang="zh-CN" altLang="en-US" dirty="0">
                <a:latin typeface="黑体" panose="02010609060101010101" pitchFamily="49" charset="-122"/>
                <a:ea typeface="黑体" panose="02010609060101010101" pitchFamily="49" charset="-122"/>
              </a:rPr>
              <a:t>，完成土壤背景（</a:t>
            </a:r>
            <a:r>
              <a:rPr lang="en-US" altLang="zh-CN" dirty="0">
                <a:latin typeface="黑体" panose="02010609060101010101" pitchFamily="49" charset="-122"/>
                <a:ea typeface="黑体" panose="02010609060101010101" pitchFamily="49" charset="-122"/>
              </a:rPr>
              <a:t>27</a:t>
            </a:r>
            <a:r>
              <a:rPr lang="zh-CN" altLang="en-US" dirty="0">
                <a:latin typeface="黑体" panose="02010609060101010101" pitchFamily="49" charset="-122"/>
                <a:ea typeface="黑体" panose="02010609060101010101" pitchFamily="49" charset="-122"/>
              </a:rPr>
              <a:t>个点）调查</a:t>
            </a:r>
          </a:p>
        </p:txBody>
      </p:sp>
      <p:sp>
        <p:nvSpPr>
          <p:cNvPr id="5" name="文本框 4">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6" name="文本框 5">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30880508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4"/>
          <p:cNvSpPr txBox="1">
            <a:spLocks noChangeArrowheads="1"/>
          </p:cNvSpPr>
          <p:nvPr/>
        </p:nvSpPr>
        <p:spPr bwMode="auto">
          <a:xfrm>
            <a:off x="117580" y="1930767"/>
            <a:ext cx="8889345" cy="1354217"/>
          </a:xfrm>
          <a:prstGeom prst="rect">
            <a:avLst/>
          </a:prstGeom>
          <a:solidFill>
            <a:schemeClr val="accent1">
              <a:lumMod val="20000"/>
              <a:lumOff val="80000"/>
            </a:schemeClr>
          </a:solidFill>
          <a:ln w="9525">
            <a:solidFill>
              <a:schemeClr val="accent1">
                <a:lumMod val="50000"/>
              </a:schemeClr>
            </a:solidFill>
            <a:miter lim="800000"/>
            <a:headEnd/>
            <a:tailEnd/>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indent="-342900" algn="just" eaLnBrk="1" hangingPunct="1">
              <a:spcBef>
                <a:spcPts val="1200"/>
              </a:spcBef>
              <a:spcAft>
                <a:spcPts val="600"/>
              </a:spcAft>
              <a:buClr>
                <a:srgbClr val="FF3300"/>
              </a:buClr>
              <a:buFont typeface="Wingdings" panose="05000000000000000000" pitchFamily="2" charset="2"/>
              <a:buChar char=""/>
              <a:defRPr/>
            </a:pP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2020</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年</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4</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月，讨论确定了地表水位、地下水深及其测定频率；地表水质指标包括</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pH</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COD</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BOD</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DO</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TP</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（总磷酸盐）、</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TN</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（总氮）、</a:t>
            </a:r>
            <a:r>
              <a:rPr kumimoji="1" lang="en-US" altLang="zh-CN" sz="2000" b="1" dirty="0">
                <a:latin typeface="黑体" panose="02010609060101010101" pitchFamily="49" charset="-122"/>
                <a:ea typeface="黑体" panose="02010609060101010101" pitchFamily="49" charset="-122"/>
                <a:cs typeface="Times New Roman" panose="02020603050405020304" pitchFamily="18" charset="0"/>
              </a:rPr>
              <a:t>TK</a:t>
            </a:r>
            <a:r>
              <a:rPr kumimoji="1" lang="zh-CN" altLang="en-US" sz="2000" b="1" dirty="0">
                <a:latin typeface="黑体" panose="02010609060101010101" pitchFamily="49" charset="-122"/>
                <a:ea typeface="黑体" panose="02010609060101010101" pitchFamily="49" charset="-122"/>
                <a:cs typeface="Times New Roman" panose="02020603050405020304" pitchFamily="18" charset="0"/>
              </a:rPr>
              <a:t>（总钾）、总盐、典型农药等，其监测频率同时考虑湿地的水文动态和周边农业活动情况</a:t>
            </a:r>
            <a:r>
              <a:rPr kumimoji="1" lang="zh-CN" altLang="en-US" sz="2200" b="1" dirty="0">
                <a:latin typeface="Times New Roman" panose="02020603050405020304" pitchFamily="18" charset="0"/>
                <a:ea typeface="微软雅黑" panose="020B0503020204020204" pitchFamily="34" charset="-122"/>
                <a:cs typeface="Times New Roman" panose="02020603050405020304" pitchFamily="18" charset="0"/>
              </a:rPr>
              <a:t>。</a:t>
            </a:r>
            <a:endParaRPr kumimoji="1" lang="en-US" altLang="zh-CN" sz="2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7" name="Text Box 4"/>
          <p:cNvSpPr txBox="1">
            <a:spLocks noChangeArrowheads="1"/>
          </p:cNvSpPr>
          <p:nvPr/>
        </p:nvSpPr>
        <p:spPr bwMode="auto">
          <a:xfrm>
            <a:off x="117580" y="3721352"/>
            <a:ext cx="8889344" cy="1015663"/>
          </a:xfrm>
          <a:prstGeom prst="rect">
            <a:avLst/>
          </a:prstGeom>
          <a:solidFill>
            <a:schemeClr val="accent1">
              <a:lumMod val="20000"/>
              <a:lumOff val="80000"/>
            </a:schemeClr>
          </a:solidFill>
          <a:ln w="9525">
            <a:solidFill>
              <a:schemeClr val="accent1">
                <a:lumMod val="50000"/>
              </a:schemeClr>
            </a:solidFill>
            <a:miter lim="800000"/>
            <a:headEnd/>
            <a:tailEnd/>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indent="-342900" algn="just" eaLnBrk="1" hangingPunct="1">
              <a:spcBef>
                <a:spcPts val="1200"/>
              </a:spcBef>
              <a:spcAft>
                <a:spcPts val="600"/>
              </a:spcAft>
              <a:buClr>
                <a:srgbClr val="FF3300"/>
              </a:buClr>
              <a:buFont typeface="Wingdings" panose="05000000000000000000" pitchFamily="2" charset="2"/>
              <a:buChar char=""/>
              <a:defRPr/>
            </a:pP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2020</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年</a:t>
            </a: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5</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月，经多方比较和询价，确定采购</a:t>
            </a: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15</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个</a:t>
            </a: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HOBO U20</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系列水位计，预计牛心套保安装</a:t>
            </a: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15</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个，其它</a:t>
            </a: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3</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个项目点每个湿地</a:t>
            </a:r>
            <a:r>
              <a:rPr kumimoji="1" lang="en-US" altLang="zh-CN" sz="2000" dirty="0">
                <a:latin typeface="黑体" panose="02010609060101010101" pitchFamily="49" charset="-122"/>
                <a:ea typeface="黑体" panose="02010609060101010101" pitchFamily="49" charset="-122"/>
                <a:cs typeface="Times New Roman" panose="02020603050405020304" pitchFamily="18" charset="0"/>
              </a:rPr>
              <a:t>3</a:t>
            </a:r>
            <a:r>
              <a:rPr kumimoji="1" lang="zh-CN" altLang="en-US" sz="2000" dirty="0">
                <a:latin typeface="黑体" panose="02010609060101010101" pitchFamily="49" charset="-122"/>
                <a:ea typeface="黑体" panose="02010609060101010101" pitchFamily="49" charset="-122"/>
                <a:cs typeface="Times New Roman" panose="02020603050405020304" pitchFamily="18" charset="0"/>
              </a:rPr>
              <a:t>个。经过在研究所院内人工湖的软件设置与调试，大部分已安装到野外。</a:t>
            </a:r>
          </a:p>
        </p:txBody>
      </p:sp>
      <p:sp>
        <p:nvSpPr>
          <p:cNvPr id="39" name="矩形 38"/>
          <p:cNvSpPr/>
          <p:nvPr/>
        </p:nvSpPr>
        <p:spPr>
          <a:xfrm>
            <a:off x="224918" y="1469102"/>
            <a:ext cx="3025187" cy="400110"/>
          </a:xfrm>
          <a:prstGeom prst="rect">
            <a:avLst/>
          </a:prstGeom>
        </p:spPr>
        <p:txBody>
          <a:bodyPr wrap="none">
            <a:spAutoFit/>
          </a:bodyPr>
          <a:lstStyle/>
          <a:p>
            <a:r>
              <a:rPr lang="en-US" altLang="zh-CN" sz="20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1.</a:t>
            </a:r>
            <a:r>
              <a:rPr lang="zh-CN" altLang="en-US" sz="20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水文要素监测指标筛选</a:t>
            </a:r>
            <a:endParaRPr lang="zh-CN" altLang="en-US" sz="20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40" name="矩形 39"/>
          <p:cNvSpPr/>
          <p:nvPr/>
        </p:nvSpPr>
        <p:spPr>
          <a:xfrm>
            <a:off x="192461" y="3242679"/>
            <a:ext cx="3541354" cy="400110"/>
          </a:xfrm>
          <a:prstGeom prst="rect">
            <a:avLst/>
          </a:prstGeom>
        </p:spPr>
        <p:txBody>
          <a:bodyPr wrap="none">
            <a:spAutoFit/>
          </a:bodyPr>
          <a:lstStyle/>
          <a:p>
            <a:r>
              <a:rPr lang="en-US" altLang="zh-CN" sz="20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2.</a:t>
            </a:r>
            <a:r>
              <a:rPr lang="zh-CN" altLang="en-US" sz="20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自动水位计选型与采购调试</a:t>
            </a:r>
            <a:endParaRPr lang="zh-CN" altLang="en-US" sz="2000" dirty="0">
              <a:latin typeface="黑体" panose="02010609060101010101" pitchFamily="49" charset="-122"/>
              <a:ea typeface="黑体" panose="02010609060101010101" pitchFamily="49" charset="-122"/>
              <a:cs typeface="Times New Roman" panose="02020603050405020304" pitchFamily="18" charset="0"/>
            </a:endParaRPr>
          </a:p>
        </p:txBody>
      </p:sp>
      <p:pic>
        <p:nvPicPr>
          <p:cNvPr id="2" name="图片 1"/>
          <p:cNvPicPr>
            <a:picLocks noChangeAspect="1"/>
          </p:cNvPicPr>
          <p:nvPr/>
        </p:nvPicPr>
        <p:blipFill>
          <a:blip r:embed="rId3"/>
          <a:stretch>
            <a:fillRect/>
          </a:stretch>
        </p:blipFill>
        <p:spPr>
          <a:xfrm>
            <a:off x="531052" y="4941168"/>
            <a:ext cx="2897319" cy="1882778"/>
          </a:xfrm>
          <a:prstGeom prst="rect">
            <a:avLst/>
          </a:prstGeom>
        </p:spPr>
      </p:pic>
      <p:pic>
        <p:nvPicPr>
          <p:cNvPr id="3" name="图片 2"/>
          <p:cNvPicPr>
            <a:picLocks noChangeAspect="1"/>
          </p:cNvPicPr>
          <p:nvPr/>
        </p:nvPicPr>
        <p:blipFill>
          <a:blip r:embed="rId4"/>
          <a:stretch>
            <a:fillRect/>
          </a:stretch>
        </p:blipFill>
        <p:spPr>
          <a:xfrm>
            <a:off x="3851920" y="4959487"/>
            <a:ext cx="1584176" cy="1864459"/>
          </a:xfrm>
          <a:prstGeom prst="rect">
            <a:avLst/>
          </a:prstGeom>
        </p:spPr>
      </p:pic>
      <p:pic>
        <p:nvPicPr>
          <p:cNvPr id="4" name="图片 3"/>
          <p:cNvPicPr>
            <a:picLocks noChangeAspect="1"/>
          </p:cNvPicPr>
          <p:nvPr/>
        </p:nvPicPr>
        <p:blipFill>
          <a:blip r:embed="rId5"/>
          <a:stretch>
            <a:fillRect/>
          </a:stretch>
        </p:blipFill>
        <p:spPr>
          <a:xfrm>
            <a:off x="5859645" y="4959487"/>
            <a:ext cx="2880320" cy="1800673"/>
          </a:xfrm>
          <a:prstGeom prst="rect">
            <a:avLst/>
          </a:prstGeom>
        </p:spPr>
      </p:pic>
      <p:sp>
        <p:nvSpPr>
          <p:cNvPr id="5" name="文本框 4">
            <a:extLst>
              <a:ext uri="{FF2B5EF4-FFF2-40B4-BE49-F238E27FC236}">
                <a16:creationId xmlns:a16="http://schemas.microsoft.com/office/drawing/2014/main" xmlns="" id="{971705F1-6C9C-492E-8741-448E1AD1907F}"/>
              </a:ext>
            </a:extLst>
          </p:cNvPr>
          <p:cNvSpPr txBox="1"/>
          <p:nvPr/>
        </p:nvSpPr>
        <p:spPr>
          <a:xfrm>
            <a:off x="0" y="958531"/>
            <a:ext cx="9144000" cy="400110"/>
          </a:xfrm>
          <a:prstGeom prst="rect">
            <a:avLst/>
          </a:prstGeom>
          <a:solidFill>
            <a:schemeClr val="accent3">
              <a:lumMod val="60000"/>
              <a:lumOff val="40000"/>
            </a:schemeClr>
          </a:solidFill>
        </p:spPr>
        <p:txBody>
          <a:bodyPr wrap="square" rtlCol="0">
            <a:spAutoFit/>
          </a:bodyPr>
          <a:lstStyle/>
          <a:p>
            <a:pPr algn="ctr"/>
            <a:r>
              <a:rPr lang="zh-CN" altLang="en-US" sz="2000" dirty="0" smtClean="0">
                <a:latin typeface="黑体" panose="02010609060101010101" pitchFamily="49" charset="-122"/>
                <a:ea typeface="黑体" panose="02010609060101010101" pitchFamily="49" charset="-122"/>
              </a:rPr>
              <a:t>模型</a:t>
            </a:r>
            <a:r>
              <a:rPr lang="zh-CN" altLang="en-US" sz="2000" dirty="0">
                <a:latin typeface="黑体" panose="02010609060101010101" pitchFamily="49" charset="-122"/>
                <a:ea typeface="黑体" panose="02010609060101010101" pitchFamily="49" charset="-122"/>
              </a:rPr>
              <a:t>建立与验证</a:t>
            </a:r>
          </a:p>
        </p:txBody>
      </p:sp>
      <p:sp>
        <p:nvSpPr>
          <p:cNvPr id="10" name="文本框 9">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11" name="文本框 10">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76731251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2290" y="3501008"/>
            <a:ext cx="4391710" cy="3105110"/>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96" y="2564904"/>
            <a:ext cx="4905263" cy="3468212"/>
          </a:xfrm>
          <a:prstGeom prst="rect">
            <a:avLst/>
          </a:prstGeom>
        </p:spPr>
      </p:pic>
      <p:sp>
        <p:nvSpPr>
          <p:cNvPr id="4" name="矩形 3"/>
          <p:cNvSpPr/>
          <p:nvPr/>
        </p:nvSpPr>
        <p:spPr>
          <a:xfrm>
            <a:off x="107504" y="1724520"/>
            <a:ext cx="4187365" cy="400110"/>
          </a:xfrm>
          <a:prstGeom prst="rect">
            <a:avLst/>
          </a:prstGeom>
        </p:spPr>
        <p:txBody>
          <a:bodyPr wrap="none">
            <a:spAutoFit/>
          </a:bodyPr>
          <a:lstStyle/>
          <a:p>
            <a:r>
              <a:rPr lang="en-US" altLang="zh-CN" sz="2000" b="1" dirty="0" smtClean="0">
                <a:solidFill>
                  <a:srgbClr val="FF0000"/>
                </a:solidFill>
                <a:latin typeface="黑体" panose="02010609060101010101" pitchFamily="49" charset="-122"/>
                <a:ea typeface="黑体" panose="02010609060101010101" pitchFamily="49" charset="-122"/>
                <a:cs typeface="Times New Roman" panose="02020603050405020304" pitchFamily="18" charset="0"/>
              </a:rPr>
              <a:t>3.</a:t>
            </a:r>
            <a:r>
              <a:rPr lang="zh-CN" altLang="en-US" sz="2000" b="1" dirty="0" smtClean="0">
                <a:solidFill>
                  <a:srgbClr val="FF0000"/>
                </a:solidFill>
                <a:latin typeface="黑体" panose="02010609060101010101" pitchFamily="49" charset="-122"/>
                <a:ea typeface="黑体" panose="02010609060101010101" pitchFamily="49" charset="-122"/>
                <a:cs typeface="Times New Roman" panose="02020603050405020304" pitchFamily="18" charset="0"/>
              </a:rPr>
              <a:t>完成了</a:t>
            </a:r>
            <a:r>
              <a:rPr lang="en-US" altLang="zh-CN" sz="2000" b="1" dirty="0" smtClean="0">
                <a:solidFill>
                  <a:srgbClr val="FF0000"/>
                </a:solidFill>
                <a:latin typeface="黑体" panose="02010609060101010101" pitchFamily="49" charset="-122"/>
                <a:ea typeface="黑体" panose="02010609060101010101" pitchFamily="49" charset="-122"/>
                <a:cs typeface="Times New Roman" panose="02020603050405020304" pitchFamily="18" charset="0"/>
              </a:rPr>
              <a:t>4</a:t>
            </a:r>
            <a:r>
              <a:rPr lang="zh-CN" altLang="en-US" sz="20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个示范区地形</a:t>
            </a:r>
            <a:r>
              <a:rPr lang="zh-CN" altLang="en-US" sz="2000" b="1" dirty="0" smtClean="0">
                <a:solidFill>
                  <a:srgbClr val="FF0000"/>
                </a:solidFill>
                <a:latin typeface="黑体" panose="02010609060101010101" pitchFamily="49" charset="-122"/>
                <a:ea typeface="黑体" panose="02010609060101010101" pitchFamily="49" charset="-122"/>
                <a:cs typeface="Times New Roman" panose="02020603050405020304" pitchFamily="18" charset="0"/>
              </a:rPr>
              <a:t>数字化制图</a:t>
            </a:r>
            <a:endParaRPr lang="zh-CN" altLang="en-US" sz="20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90D0D79C-1F8B-4018-A4DA-716908F30C35}"/>
              </a:ext>
            </a:extLst>
          </p:cNvPr>
          <p:cNvSpPr txBox="1"/>
          <p:nvPr/>
        </p:nvSpPr>
        <p:spPr>
          <a:xfrm>
            <a:off x="5924381" y="322203"/>
            <a:ext cx="3219619" cy="523220"/>
          </a:xfrm>
          <a:prstGeom prst="rect">
            <a:avLst/>
          </a:prstGeom>
          <a:noFill/>
        </p:spPr>
        <p:txBody>
          <a:bodyPr wrap="square">
            <a:spAutoFit/>
          </a:bodyPr>
          <a:lstStyle/>
          <a:p>
            <a:r>
              <a:rPr lang="en-US"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14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4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endParaRPr lang="zh-CN" altLang="en-US" sz="1400" dirty="0"/>
          </a:p>
        </p:txBody>
      </p:sp>
      <p:sp>
        <p:nvSpPr>
          <p:cNvPr id="7" name="文本框 6">
            <a:extLst>
              <a:ext uri="{FF2B5EF4-FFF2-40B4-BE49-F238E27FC236}">
                <a16:creationId xmlns:a16="http://schemas.microsoft.com/office/drawing/2014/main" xmlns="" id="{BA836722-A148-464E-BFE8-5119109888CF}"/>
              </a:ext>
            </a:extLst>
          </p:cNvPr>
          <p:cNvSpPr txBox="1"/>
          <p:nvPr/>
        </p:nvSpPr>
        <p:spPr>
          <a:xfrm>
            <a:off x="2170056" y="203641"/>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
        <p:nvSpPr>
          <p:cNvPr id="8" name="文本框 7">
            <a:extLst>
              <a:ext uri="{FF2B5EF4-FFF2-40B4-BE49-F238E27FC236}">
                <a16:creationId xmlns:a16="http://schemas.microsoft.com/office/drawing/2014/main" xmlns="" id="{971705F1-6C9C-492E-8741-448E1AD1907F}"/>
              </a:ext>
            </a:extLst>
          </p:cNvPr>
          <p:cNvSpPr txBox="1"/>
          <p:nvPr/>
        </p:nvSpPr>
        <p:spPr>
          <a:xfrm>
            <a:off x="0" y="958531"/>
            <a:ext cx="9144000" cy="400110"/>
          </a:xfrm>
          <a:prstGeom prst="rect">
            <a:avLst/>
          </a:prstGeom>
          <a:solidFill>
            <a:schemeClr val="accent3">
              <a:lumMod val="60000"/>
              <a:lumOff val="40000"/>
            </a:schemeClr>
          </a:solidFill>
        </p:spPr>
        <p:txBody>
          <a:bodyPr wrap="square" rtlCol="0">
            <a:spAutoFit/>
          </a:bodyPr>
          <a:lstStyle/>
          <a:p>
            <a:pPr algn="ctr"/>
            <a:r>
              <a:rPr lang="zh-CN" altLang="en-US" sz="2000" dirty="0" smtClean="0">
                <a:latin typeface="黑体" panose="02010609060101010101" pitchFamily="49" charset="-122"/>
                <a:ea typeface="黑体" panose="02010609060101010101" pitchFamily="49" charset="-122"/>
              </a:rPr>
              <a:t>模型</a:t>
            </a:r>
            <a:r>
              <a:rPr lang="zh-CN" altLang="en-US" sz="2000" dirty="0">
                <a:latin typeface="黑体" panose="02010609060101010101" pitchFamily="49" charset="-122"/>
                <a:ea typeface="黑体" panose="02010609060101010101" pitchFamily="49" charset="-122"/>
              </a:rPr>
              <a:t>建立与验证</a:t>
            </a:r>
          </a:p>
        </p:txBody>
      </p:sp>
    </p:spTree>
    <p:extLst>
      <p:ext uri="{BB962C8B-B14F-4D97-AF65-F5344CB8AC3E}">
        <p14:creationId xmlns:p14="http://schemas.microsoft.com/office/powerpoint/2010/main" val="13173445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xmlns="" id="{FEB683AF-4D51-4542-B564-B897A89F8DE3}"/>
              </a:ext>
            </a:extLst>
          </p:cNvPr>
          <p:cNvSpPr txBox="1"/>
          <p:nvPr/>
        </p:nvSpPr>
        <p:spPr>
          <a:xfrm>
            <a:off x="1115616" y="206091"/>
            <a:ext cx="7416824"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三、财务情况</a:t>
            </a:r>
          </a:p>
        </p:txBody>
      </p:sp>
      <p:sp>
        <p:nvSpPr>
          <p:cNvPr id="4" name="文本框 3">
            <a:extLst>
              <a:ext uri="{FF2B5EF4-FFF2-40B4-BE49-F238E27FC236}">
                <a16:creationId xmlns:a16="http://schemas.microsoft.com/office/drawing/2014/main" xmlns="" id="{B07B6C87-0763-4235-A5ED-B54E8EED0BA5}"/>
              </a:ext>
            </a:extLst>
          </p:cNvPr>
          <p:cNvSpPr txBox="1"/>
          <p:nvPr/>
        </p:nvSpPr>
        <p:spPr>
          <a:xfrm>
            <a:off x="539552" y="2636912"/>
            <a:ext cx="777686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u"/>
            </a:pPr>
            <a:r>
              <a:rPr lang="zh-CN" altLang="en-US" dirty="0">
                <a:latin typeface="黑体" panose="02010609060101010101" pitchFamily="49" charset="-122"/>
                <a:ea typeface="黑体" panose="02010609060101010101" pitchFamily="49" charset="-122"/>
              </a:rPr>
              <a:t>地理所严格按有关财务规定进行项目经费管理</a:t>
            </a:r>
            <a:endParaRPr lang="en-US" altLang="zh-CN" dirty="0">
              <a:latin typeface="黑体" panose="02010609060101010101" pitchFamily="49" charset="-122"/>
              <a:ea typeface="黑体" panose="02010609060101010101" pitchFamily="49" charset="-122"/>
            </a:endParaRPr>
          </a:p>
          <a:p>
            <a:pPr marL="285750" indent="-285750">
              <a:lnSpc>
                <a:spcPct val="150000"/>
              </a:lnSpc>
              <a:buFont typeface="Wingdings" panose="05000000000000000000" pitchFamily="2" charset="2"/>
              <a:buChar char="u"/>
            </a:pPr>
            <a:r>
              <a:rPr lang="zh-CN" altLang="en-US" dirty="0">
                <a:latin typeface="黑体" panose="02010609060101010101" pitchFamily="49" charset="-122"/>
                <a:ea typeface="黑体" panose="02010609060101010101" pitchFamily="49" charset="-122"/>
              </a:rPr>
              <a:t>目前收到两次拨款，总经费 </a:t>
            </a:r>
            <a:r>
              <a:rPr lang="en-US" altLang="zh-CN" dirty="0"/>
              <a:t>371.15</a:t>
            </a:r>
            <a:r>
              <a:rPr lang="zh-CN" altLang="en-US" dirty="0">
                <a:latin typeface="黑体" panose="02010609060101010101" pitchFamily="49" charset="-122"/>
                <a:ea typeface="黑体" panose="02010609060101010101" pitchFamily="49" charset="-122"/>
              </a:rPr>
              <a:t>万元</a:t>
            </a:r>
            <a:endParaRPr lang="en-US" altLang="zh-CN" dirty="0">
              <a:latin typeface="黑体" panose="02010609060101010101" pitchFamily="49" charset="-122"/>
              <a:ea typeface="黑体" panose="02010609060101010101" pitchFamily="49" charset="-122"/>
            </a:endParaRPr>
          </a:p>
          <a:p>
            <a:pPr marL="285750" indent="-285750">
              <a:lnSpc>
                <a:spcPct val="150000"/>
              </a:lnSpc>
              <a:buFont typeface="Wingdings" panose="05000000000000000000" pitchFamily="2" charset="2"/>
              <a:buChar char="u"/>
            </a:pPr>
            <a:r>
              <a:rPr lang="zh-CN" altLang="en-US" dirty="0">
                <a:latin typeface="黑体" panose="02010609060101010101" pitchFamily="49" charset="-122"/>
                <a:ea typeface="黑体" panose="02010609060101010101" pitchFamily="49" charset="-122"/>
              </a:rPr>
              <a:t>已经支出经费 </a:t>
            </a:r>
            <a:r>
              <a:rPr lang="en-US" altLang="zh-CN" dirty="0"/>
              <a:t>133.6565</a:t>
            </a:r>
            <a:r>
              <a:rPr lang="zh-CN" altLang="en-US" dirty="0">
                <a:latin typeface="黑体" panose="02010609060101010101" pitchFamily="49" charset="-122"/>
                <a:ea typeface="黑体" panose="02010609060101010101" pitchFamily="49" charset="-122"/>
              </a:rPr>
              <a:t> 万元</a:t>
            </a:r>
            <a:endParaRPr lang="en-US" altLang="zh-CN" dirty="0">
              <a:latin typeface="黑体" panose="02010609060101010101" pitchFamily="49" charset="-122"/>
              <a:ea typeface="黑体" panose="02010609060101010101" pitchFamily="49" charset="-122"/>
            </a:endParaRPr>
          </a:p>
          <a:p>
            <a:pPr marL="285750" indent="-285750">
              <a:lnSpc>
                <a:spcPct val="150000"/>
              </a:lnSpc>
              <a:buFont typeface="Wingdings" panose="05000000000000000000" pitchFamily="2" charset="2"/>
              <a:buChar char="u"/>
            </a:pPr>
            <a:r>
              <a:rPr lang="zh-CN" altLang="en-US" dirty="0">
                <a:latin typeface="黑体" panose="02010609060101010101" pitchFamily="49" charset="-122"/>
                <a:ea typeface="黑体" panose="02010609060101010101" pitchFamily="49" charset="-122"/>
              </a:rPr>
              <a:t>应付未付经费  </a:t>
            </a:r>
            <a:r>
              <a:rPr lang="en-US" altLang="zh-CN" dirty="0">
                <a:latin typeface="黑体" panose="02010609060101010101" pitchFamily="49" charset="-122"/>
                <a:ea typeface="黑体" panose="02010609060101010101" pitchFamily="49" charset="-122"/>
              </a:rPr>
              <a:t>55.1360</a:t>
            </a:r>
            <a:r>
              <a:rPr lang="zh-CN" altLang="en-US" dirty="0">
                <a:latin typeface="黑体" panose="02010609060101010101" pitchFamily="49" charset="-122"/>
                <a:ea typeface="黑体" panose="02010609060101010101" pitchFamily="49" charset="-122"/>
              </a:rPr>
              <a:t>  万元</a:t>
            </a:r>
          </a:p>
        </p:txBody>
      </p:sp>
    </p:spTree>
    <p:extLst>
      <p:ext uri="{BB962C8B-B14F-4D97-AF65-F5344CB8AC3E}">
        <p14:creationId xmlns:p14="http://schemas.microsoft.com/office/powerpoint/2010/main" val="36751411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214282" y="1142984"/>
          <a:ext cx="8501122" cy="5286419"/>
        </p:xfrm>
        <a:graphic>
          <a:graphicData uri="http://schemas.openxmlformats.org/drawingml/2006/table">
            <a:tbl>
              <a:tblPr/>
              <a:tblGrid>
                <a:gridCol w="1085649"/>
                <a:gridCol w="686330"/>
                <a:gridCol w="574020"/>
                <a:gridCol w="2199373"/>
                <a:gridCol w="1048212"/>
                <a:gridCol w="623936"/>
                <a:gridCol w="973338"/>
                <a:gridCol w="1310264"/>
              </a:tblGrid>
              <a:tr h="155739">
                <a:tc>
                  <a:txBody>
                    <a:bodyPr/>
                    <a:lstStyle/>
                    <a:p>
                      <a:pPr algn="ctr" fontAlgn="b"/>
                      <a:r>
                        <a:rPr lang="zh-CN" altLang="en-US" sz="600" b="1" i="0" u="none" strike="noStrike" dirty="0">
                          <a:latin typeface="宋体"/>
                        </a:rPr>
                        <a:t>报销单号</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600" b="1" i="0" u="none" strike="noStrike">
                          <a:latin typeface="宋体"/>
                        </a:rPr>
                        <a:t>申请人</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600" b="1" i="0" u="none" strike="noStrike">
                          <a:latin typeface="宋体"/>
                        </a:rPr>
                        <a:t>报销人</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600" b="1" i="0" u="none" strike="noStrike">
                          <a:latin typeface="宋体"/>
                        </a:rPr>
                        <a:t>所属部门</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600" b="1" i="0" u="none" strike="noStrike">
                          <a:latin typeface="宋体"/>
                        </a:rPr>
                        <a:t>报销类型</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600" b="1" i="0" u="none" strike="noStrike">
                          <a:latin typeface="宋体"/>
                        </a:rPr>
                        <a:t>报销金额</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600" b="1" i="0" u="none" strike="noStrike">
                          <a:latin typeface="宋体"/>
                        </a:rPr>
                        <a:t>报销事由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zh-CN" altLang="en-US" sz="700" b="1" i="0" u="none" strike="noStrike">
                          <a:latin typeface="宋体"/>
                        </a:rPr>
                        <a:t>单据状态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598">
                <a:tc>
                  <a:txBody>
                    <a:bodyPr/>
                    <a:lstStyle/>
                    <a:p>
                      <a:pPr algn="l" fontAlgn="b"/>
                      <a:r>
                        <a:rPr lang="en-US" sz="600" b="0" i="0" u="none" strike="noStrike">
                          <a:latin typeface="Arial"/>
                        </a:rPr>
                        <a:t>BCC202002260009</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4230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项目考察</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598">
                <a:tc>
                  <a:txBody>
                    <a:bodyPr/>
                    <a:lstStyle/>
                    <a:p>
                      <a:pPr algn="l" fontAlgn="b"/>
                      <a:r>
                        <a:rPr lang="en-US" sz="600" b="0" i="0" u="none" strike="noStrike">
                          <a:latin typeface="Arial"/>
                        </a:rPr>
                        <a:t>BCC201911260014</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1867</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业务交流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598">
                <a:tc>
                  <a:txBody>
                    <a:bodyPr/>
                    <a:lstStyle/>
                    <a:p>
                      <a:pPr algn="l" fontAlgn="b"/>
                      <a:r>
                        <a:rPr lang="en-US" sz="600" b="0" i="0" u="none" strike="noStrike">
                          <a:latin typeface="Arial"/>
                        </a:rPr>
                        <a:t>BLW201910240003</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张旸</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劳务费报销单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800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临时用工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598">
                <a:tc>
                  <a:txBody>
                    <a:bodyPr/>
                    <a:lstStyle/>
                    <a:p>
                      <a:pPr algn="l" fontAlgn="b"/>
                      <a:r>
                        <a:rPr lang="en-US" sz="600" b="0" i="0" u="none" strike="noStrike">
                          <a:latin typeface="Arial"/>
                        </a:rPr>
                        <a:t>BCC201909250003</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1429</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大安</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其他应收款</a:t>
                      </a:r>
                      <a:r>
                        <a:rPr lang="en-US" altLang="zh-CN" sz="600" b="0" i="0" u="none" strike="noStrike">
                          <a:latin typeface="Arial"/>
                        </a:rPr>
                        <a:t>-</a:t>
                      </a:r>
                      <a:r>
                        <a:rPr lang="zh-CN" altLang="en-US" sz="600" b="0" i="0" u="none" strike="noStrike">
                          <a:latin typeface="Arial"/>
                        </a:rPr>
                        <a:t>其他</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45000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其他应收款</a:t>
                      </a:r>
                      <a:r>
                        <a:rPr lang="en-US" altLang="zh-CN" sz="600" b="0" i="0" u="none" strike="noStrike">
                          <a:latin typeface="Arial"/>
                        </a:rPr>
                        <a:t>-</a:t>
                      </a:r>
                      <a:r>
                        <a:rPr lang="zh-CN" altLang="en-US" sz="600" b="0" i="0" u="none" strike="noStrike">
                          <a:latin typeface="Arial"/>
                        </a:rPr>
                        <a:t>其他</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65000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402">
                <a:tc>
                  <a:txBody>
                    <a:bodyPr/>
                    <a:lstStyle/>
                    <a:p>
                      <a:pPr algn="l" fontAlgn="b"/>
                      <a:r>
                        <a:rPr lang="en-US" sz="600" b="0" i="0" u="none" strike="noStrike">
                          <a:latin typeface="Arial"/>
                        </a:rPr>
                        <a:t>ZGG2006010038-0001</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刘子平</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邹元春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其他应收款</a:t>
                      </a:r>
                      <a:r>
                        <a:rPr lang="en-US" altLang="zh-CN" sz="600" b="0" i="0" u="none" strike="noStrike">
                          <a:latin typeface="Arial"/>
                        </a:rPr>
                        <a:t>-</a:t>
                      </a:r>
                      <a:r>
                        <a:rPr lang="zh-CN" altLang="en-US" sz="600" b="0" i="0" u="none" strike="noStrike">
                          <a:latin typeface="Arial"/>
                        </a:rPr>
                        <a:t>其他</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38250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测试费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刘言</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佟守正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其他应收款</a:t>
                      </a:r>
                      <a:r>
                        <a:rPr lang="en-US" altLang="zh-CN" sz="600" b="0" i="0" u="none" strike="noStrike">
                          <a:latin typeface="Arial"/>
                        </a:rPr>
                        <a:t>-</a:t>
                      </a:r>
                      <a:r>
                        <a:rPr lang="zh-CN" altLang="en-US" sz="600" b="0" i="0" u="none" strike="noStrike">
                          <a:latin typeface="Arial"/>
                        </a:rPr>
                        <a:t>其他</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2259</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差旅费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598">
                <a:tc>
                  <a:txBody>
                    <a:bodyPr/>
                    <a:lstStyle/>
                    <a:p>
                      <a:pPr algn="l" fontAlgn="ctr"/>
                      <a:r>
                        <a:rPr lang="en-US" sz="600" b="0" i="0" u="none" strike="noStrike">
                          <a:latin typeface="Arial"/>
                        </a:rPr>
                        <a:t>BPT202005200003</a:t>
                      </a:r>
                    </a:p>
                  </a:txBody>
                  <a:tcPr marL="5632" marR="5632" marT="56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安丰华</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安丰华</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中国科学院黑土区农业生态重点实验室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普通报销单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29160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0" i="0" u="none" strike="noStrike">
                          <a:latin typeface="Arial"/>
                        </a:rPr>
                        <a:t>安丰华报测试费</a:t>
                      </a:r>
                    </a:p>
                  </a:txBody>
                  <a:tcPr marL="5632" marR="5632" marT="56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0" i="0" u="none" strike="noStrike">
                          <a:latin typeface="Arial"/>
                        </a:rPr>
                        <a:t>生成凭证</a:t>
                      </a:r>
                    </a:p>
                  </a:txBody>
                  <a:tcPr marL="5632" marR="5632" marT="56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598">
                <a:tc>
                  <a:txBody>
                    <a:bodyPr/>
                    <a:lstStyle/>
                    <a:p>
                      <a:pPr algn="l" fontAlgn="b"/>
                      <a:r>
                        <a:rPr lang="en-US" sz="600" b="0" i="0" u="none" strike="noStrike">
                          <a:latin typeface="Arial"/>
                        </a:rPr>
                        <a:t>BCC202006110001</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刘子平</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邹元春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4891</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项目考察</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0" i="0" u="none" strike="noStrike">
                          <a:latin typeface="Arial"/>
                        </a:rPr>
                        <a:t>生成凭证</a:t>
                      </a:r>
                    </a:p>
                  </a:txBody>
                  <a:tcPr marL="5632" marR="5632" marT="56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王琳</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王琳</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11810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差旅费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0" i="0" u="none" strike="noStrike">
                          <a:latin typeface="Arial"/>
                        </a:rPr>
                        <a:t>生成凭证</a:t>
                      </a:r>
                    </a:p>
                  </a:txBody>
                  <a:tcPr marL="5632" marR="5632" marT="56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刘子平</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邹元春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普通报销单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709</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房屋占用费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罗那那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文波龙</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12000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项目考察</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安丰华</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王志春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中国科学院黑土区农业生态重点实验室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差旅费报销单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11907</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项目考察</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739">
                <a:tc>
                  <a:txBody>
                    <a:bodyPr/>
                    <a:lstStyle/>
                    <a:p>
                      <a:pPr algn="ctr" fontAlgn="b"/>
                      <a:r>
                        <a:rPr lang="zh-CN" altLang="en-US" sz="700" b="1" i="0" u="none" strike="noStrike">
                          <a:latin typeface="宋体"/>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宋体"/>
                        </a:rPr>
                        <a:t>入库单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申请人</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责任人</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402">
                <a:tc>
                  <a:txBody>
                    <a:bodyPr/>
                    <a:lstStyle/>
                    <a:p>
                      <a:pPr algn="l" fontAlgn="b"/>
                      <a:r>
                        <a:rPr lang="en-US" sz="600" b="0" i="0" u="none" strike="noStrike">
                          <a:latin typeface="Arial"/>
                        </a:rPr>
                        <a:t/>
                      </a:r>
                      <a:br>
                        <a:rPr lang="en-US" sz="600" b="0" i="0" u="none" strike="noStrike">
                          <a:latin typeface="Arial"/>
                        </a:rPr>
                      </a:br>
                      <a:r>
                        <a:rPr lang="en-US" sz="600" b="0" i="0" u="none" strike="noStrike">
                          <a:latin typeface="Arial"/>
                        </a:rPr>
                        <a:t>ZYS200500005</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冯明铭</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1299</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美的</a:t>
                      </a:r>
                      <a:r>
                        <a:rPr lang="en-US" altLang="zh-CN" sz="600" b="0" i="0" u="none" strike="noStrike">
                          <a:latin typeface="Arial"/>
                        </a:rPr>
                        <a:t>202</a:t>
                      </a:r>
                      <a:r>
                        <a:rPr lang="zh-CN" altLang="en-US" sz="600" b="0" i="0" u="none" strike="noStrike">
                          <a:latin typeface="宋体"/>
                        </a:rPr>
                        <a:t>升冰柜</a:t>
                      </a:r>
                      <a:endParaRPr lang="zh-CN" altLang="en-US" sz="600" b="0" i="0" u="none" strike="noStrike">
                        <a:latin typeface="Arial"/>
                      </a:endParaRP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en-US" sz="600" b="0" i="0" u="none" strike="noStrike">
                          <a:latin typeface="Arial"/>
                        </a:rPr>
                        <a:t>ZYS20050002</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冯明铭</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17888</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笔记本电脑</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刘子平</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邹元春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5100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水位计</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冯明铭</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张文广</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7650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水位计</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罗那那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文波龙</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17850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水位计</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罗那那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文波龙</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27300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多勒普系统</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罗那那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文波龙</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49500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水质监测系统</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罗那那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文波龙</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5900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600" b="0" i="0" u="none" strike="noStrike">
                          <a:latin typeface="宋体"/>
                        </a:rPr>
                        <a:t>GPS</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罗那那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文波龙</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8000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光纤</a:t>
                      </a:r>
                      <a:r>
                        <a:rPr lang="en-US" sz="600" b="0" i="0" u="none" strike="noStrike">
                          <a:latin typeface="宋体"/>
                        </a:rPr>
                        <a:t>USB</a:t>
                      </a:r>
                      <a:r>
                        <a:rPr lang="zh-CN" altLang="en-US" sz="600" b="0" i="0" u="none" strike="noStrike">
                          <a:latin typeface="宋体"/>
                        </a:rPr>
                        <a:t>接口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739">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安丰华</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王志春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中国科学院黑土区农业生态重点实验室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9000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700" b="0" i="0" u="none" strike="noStrike">
                          <a:solidFill>
                            <a:srgbClr val="000000"/>
                          </a:solidFill>
                          <a:latin typeface="等线"/>
                        </a:rPr>
                        <a:t>火焰光度计</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739">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安丰华</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王志春</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中国科学院黑土区农业生态重点实验室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3700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700" b="0" i="0" u="none" strike="noStrike">
                          <a:solidFill>
                            <a:srgbClr val="000000"/>
                          </a:solidFill>
                          <a:latin typeface="等线"/>
                        </a:rPr>
                        <a:t>手持速测仪</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刘言</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佟守正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7650</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水位计</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生成凭证</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刘言</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佟守正</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固定资产</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2522</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冰箱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739">
                <a:tc>
                  <a:txBody>
                    <a:bodyPr/>
                    <a:lstStyle/>
                    <a:p>
                      <a:pPr algn="ctr" fontAlgn="b"/>
                      <a:r>
                        <a:rPr lang="zh-CN" altLang="en-US" sz="700" b="1" i="0" u="none" strike="noStrike">
                          <a:latin typeface="宋体"/>
                        </a:rPr>
                        <a:t>专家费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普通报销单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27568</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农业专家咨询费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普通报销单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55136</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专家组长咨询费</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普通报销单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27568</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水环境专家</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4606">
                <a:tc>
                  <a:txBody>
                    <a:bodyPr/>
                    <a:lstStyle/>
                    <a:p>
                      <a:pPr algn="l" fontAlgn="b"/>
                      <a:r>
                        <a:rPr lang="zh-CN" altLang="en-US" sz="600" b="0" i="0" u="none" strike="noStrike">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王梅英</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dirty="0">
                          <a:latin typeface="Arial"/>
                        </a:rPr>
                        <a:t>中国科学院湿地生态与环境重点实验室</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Arial"/>
                        </a:rPr>
                        <a:t>普通报销单</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CN" sz="600" b="0" i="0" u="none" strike="noStrike">
                          <a:latin typeface="Arial"/>
                        </a:rPr>
                        <a:t>27568</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a:latin typeface="宋体"/>
                        </a:rPr>
                        <a:t>湿地专家</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600" b="0" i="0" u="none" strike="noStrike" dirty="0">
                          <a:latin typeface="Arial"/>
                        </a:rPr>
                        <a:t>　</a:t>
                      </a:r>
                    </a:p>
                  </a:txBody>
                  <a:tcPr marL="5632" marR="5632" marT="563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3" name="文本框 2">
            <a:extLst>
              <a:ext uri="{FF2B5EF4-FFF2-40B4-BE49-F238E27FC236}">
                <a16:creationId xmlns:a16="http://schemas.microsoft.com/office/drawing/2014/main" xmlns="" id="{FEB683AF-4D51-4542-B564-B897A89F8DE3}"/>
              </a:ext>
            </a:extLst>
          </p:cNvPr>
          <p:cNvSpPr txBox="1"/>
          <p:nvPr/>
        </p:nvSpPr>
        <p:spPr>
          <a:xfrm>
            <a:off x="1115616" y="206091"/>
            <a:ext cx="7416824"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三、财务</a:t>
            </a:r>
            <a:r>
              <a:rPr lang="zh-CN" altLang="en-US" sz="3200" dirty="0" smtClean="0">
                <a:latin typeface="黑体" panose="02010609060101010101" pitchFamily="49" charset="-122"/>
                <a:ea typeface="黑体" panose="02010609060101010101" pitchFamily="49" charset="-122"/>
              </a:rPr>
              <a:t>情况</a:t>
            </a:r>
            <a:endParaRPr lang="zh-CN" altLang="en-US" sz="32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79598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1" y="71414"/>
          <a:ext cx="9143999" cy="6786614"/>
        </p:xfrm>
        <a:graphic>
          <a:graphicData uri="http://schemas.openxmlformats.org/drawingml/2006/table">
            <a:tbl>
              <a:tblPr/>
              <a:tblGrid>
                <a:gridCol w="1303549">
                  <a:extLst>
                    <a:ext uri="{9D8B030D-6E8A-4147-A177-3AD203B41FA5}">
                      <a16:colId xmlns:a16="http://schemas.microsoft.com/office/drawing/2014/main" xmlns="" val="20000"/>
                    </a:ext>
                  </a:extLst>
                </a:gridCol>
                <a:gridCol w="523973">
                  <a:extLst>
                    <a:ext uri="{9D8B030D-6E8A-4147-A177-3AD203B41FA5}">
                      <a16:colId xmlns:a16="http://schemas.microsoft.com/office/drawing/2014/main" xmlns="" val="20001"/>
                    </a:ext>
                  </a:extLst>
                </a:gridCol>
                <a:gridCol w="587875">
                  <a:extLst>
                    <a:ext uri="{9D8B030D-6E8A-4147-A177-3AD203B41FA5}">
                      <a16:colId xmlns:a16="http://schemas.microsoft.com/office/drawing/2014/main" xmlns="" val="20002"/>
                    </a:ext>
                  </a:extLst>
                </a:gridCol>
                <a:gridCol w="2252453">
                  <a:extLst>
                    <a:ext uri="{9D8B030D-6E8A-4147-A177-3AD203B41FA5}">
                      <a16:colId xmlns:a16="http://schemas.microsoft.com/office/drawing/2014/main" xmlns="" val="20003"/>
                    </a:ext>
                  </a:extLst>
                </a:gridCol>
                <a:gridCol w="996827">
                  <a:extLst>
                    <a:ext uri="{9D8B030D-6E8A-4147-A177-3AD203B41FA5}">
                      <a16:colId xmlns:a16="http://schemas.microsoft.com/office/drawing/2014/main" xmlns="" val="20004"/>
                    </a:ext>
                  </a:extLst>
                </a:gridCol>
                <a:gridCol w="638995">
                  <a:extLst>
                    <a:ext uri="{9D8B030D-6E8A-4147-A177-3AD203B41FA5}">
                      <a16:colId xmlns:a16="http://schemas.microsoft.com/office/drawing/2014/main" xmlns="" val="20005"/>
                    </a:ext>
                  </a:extLst>
                </a:gridCol>
                <a:gridCol w="2022416">
                  <a:extLst>
                    <a:ext uri="{9D8B030D-6E8A-4147-A177-3AD203B41FA5}">
                      <a16:colId xmlns:a16="http://schemas.microsoft.com/office/drawing/2014/main" xmlns="" val="20006"/>
                    </a:ext>
                  </a:extLst>
                </a:gridCol>
                <a:gridCol w="817911">
                  <a:extLst>
                    <a:ext uri="{9D8B030D-6E8A-4147-A177-3AD203B41FA5}">
                      <a16:colId xmlns:a16="http://schemas.microsoft.com/office/drawing/2014/main" xmlns="" val="20007"/>
                    </a:ext>
                  </a:extLst>
                </a:gridCol>
              </a:tblGrid>
              <a:tr h="91711">
                <a:tc>
                  <a:txBody>
                    <a:bodyPr/>
                    <a:lstStyle/>
                    <a:p>
                      <a:pPr algn="ctr" fontAlgn="b"/>
                      <a:r>
                        <a:rPr lang="zh-CN" altLang="en-US" sz="500" b="1" i="0" u="none" strike="noStrike" dirty="0">
                          <a:latin typeface="宋体"/>
                        </a:rPr>
                        <a:t>报销单号</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申请人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报销人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所属部门</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报销类型</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报销金额</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报销事由</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dirty="0">
                          <a:latin typeface="宋体"/>
                        </a:rPr>
                        <a:t>单据状态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91711">
                <a:tc>
                  <a:txBody>
                    <a:bodyPr/>
                    <a:lstStyle/>
                    <a:p>
                      <a:pPr algn="ctr" fontAlgn="b"/>
                      <a:r>
                        <a:rPr lang="zh-CN" altLang="en-US" sz="500" b="1"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91711">
                <a:tc>
                  <a:txBody>
                    <a:bodyPr/>
                    <a:lstStyle/>
                    <a:p>
                      <a:pPr algn="l" fontAlgn="b"/>
                      <a:r>
                        <a:rPr lang="en-US" sz="500" b="0" i="0" u="none" strike="noStrike">
                          <a:latin typeface="Arial"/>
                        </a:rPr>
                        <a:t>BCC202007200010</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1940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91711">
                <a:tc>
                  <a:txBody>
                    <a:bodyPr/>
                    <a:lstStyle/>
                    <a:p>
                      <a:pPr algn="l" fontAlgn="b"/>
                      <a:r>
                        <a:rPr lang="en-US" sz="500" b="0" i="0" u="none" strike="noStrike">
                          <a:latin typeface="Arial"/>
                        </a:rPr>
                        <a:t>BCC202006010007</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1940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91711">
                <a:tc>
                  <a:txBody>
                    <a:bodyPr/>
                    <a:lstStyle/>
                    <a:p>
                      <a:pPr algn="l" fontAlgn="b"/>
                      <a:r>
                        <a:rPr lang="en-US" sz="500" b="0" i="0" u="none" strike="noStrike">
                          <a:latin typeface="Arial"/>
                        </a:rPr>
                        <a:t>BCC202006010008</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2716</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91711">
                <a:tc>
                  <a:txBody>
                    <a:bodyPr/>
                    <a:lstStyle/>
                    <a:p>
                      <a:pPr algn="l" fontAlgn="b"/>
                      <a:r>
                        <a:rPr lang="en-US" sz="500" b="0" i="0" u="none" strike="noStrike">
                          <a:latin typeface="Arial"/>
                        </a:rPr>
                        <a:t>BCC202006010009</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3676</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9600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3040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1600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1400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9"/>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2905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0"/>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11761</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1"/>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刘子平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邹元春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4891</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2"/>
                  </a:ext>
                </a:extLst>
              </a:tr>
              <a:tr h="91711">
                <a:tc>
                  <a:txBody>
                    <a:bodyPr/>
                    <a:lstStyle/>
                    <a:p>
                      <a:pPr algn="l" fontAlgn="b"/>
                      <a:r>
                        <a:rPr lang="en-US" sz="500" b="0" i="0" u="none" strike="noStrike">
                          <a:latin typeface="Arial"/>
                        </a:rPr>
                        <a:t>BCC202006280008</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刘言</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2776</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3"/>
                  </a:ext>
                </a:extLst>
              </a:tr>
              <a:tr h="91711">
                <a:tc>
                  <a:txBody>
                    <a:bodyPr/>
                    <a:lstStyle/>
                    <a:p>
                      <a:pPr algn="l" fontAlgn="b"/>
                      <a:r>
                        <a:rPr lang="en-US" sz="500" b="0" i="0" u="none" strike="noStrike">
                          <a:latin typeface="Arial"/>
                        </a:rPr>
                        <a:t>BCC202007020004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刘言</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5263</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4"/>
                  </a:ext>
                </a:extLst>
              </a:tr>
              <a:tr h="91711">
                <a:tc>
                  <a:txBody>
                    <a:bodyPr/>
                    <a:lstStyle/>
                    <a:p>
                      <a:pPr algn="l" fontAlgn="b"/>
                      <a:r>
                        <a:rPr lang="en-US" sz="500" b="0" i="0" u="none" strike="noStrike">
                          <a:latin typeface="Arial"/>
                        </a:rPr>
                        <a:t>BCC202007020002</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刘言</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3355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5"/>
                  </a:ext>
                </a:extLst>
              </a:tr>
              <a:tr h="91711">
                <a:tc>
                  <a:txBody>
                    <a:bodyPr/>
                    <a:lstStyle/>
                    <a:p>
                      <a:pPr algn="l" fontAlgn="b"/>
                      <a:r>
                        <a:rPr lang="en-US" sz="500" b="0" i="0" u="none" strike="noStrike">
                          <a:latin typeface="Arial"/>
                        </a:rPr>
                        <a:t>BCC202008270004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刘言</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7759</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6"/>
                  </a:ext>
                </a:extLst>
              </a:tr>
              <a:tr h="91711">
                <a:tc>
                  <a:txBody>
                    <a:bodyPr/>
                    <a:lstStyle/>
                    <a:p>
                      <a:pPr algn="l" fontAlgn="b"/>
                      <a:r>
                        <a:rPr lang="en-US" sz="500" b="0" i="0" u="none" strike="noStrike">
                          <a:latin typeface="Arial"/>
                        </a:rPr>
                        <a:t>BCC202008270006</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刘言</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4238</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7"/>
                  </a:ext>
                </a:extLst>
              </a:tr>
              <a:tr h="91711">
                <a:tc>
                  <a:txBody>
                    <a:bodyPr/>
                    <a:lstStyle/>
                    <a:p>
                      <a:pPr algn="l" fontAlgn="b"/>
                      <a:r>
                        <a:rPr lang="en-US" sz="500" b="0" i="0" u="none" strike="noStrike">
                          <a:latin typeface="Arial"/>
                        </a:rPr>
                        <a:t>BCC202009210004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5200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8"/>
                  </a:ext>
                </a:extLst>
              </a:tr>
              <a:tr h="91711">
                <a:tc>
                  <a:txBody>
                    <a:bodyPr/>
                    <a:lstStyle/>
                    <a:p>
                      <a:pPr algn="l" fontAlgn="b"/>
                      <a:r>
                        <a:rPr lang="en-US" sz="500" b="0" i="0" u="none" strike="noStrike">
                          <a:latin typeface="Arial"/>
                        </a:rPr>
                        <a:t>BCC202009110001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1527</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19"/>
                  </a:ext>
                </a:extLst>
              </a:tr>
              <a:tr h="91711">
                <a:tc>
                  <a:txBody>
                    <a:bodyPr/>
                    <a:lstStyle/>
                    <a:p>
                      <a:pPr algn="l" fontAlgn="b"/>
                      <a:r>
                        <a:rPr lang="en-US" sz="500" b="0" i="0" u="none" strike="noStrike">
                          <a:latin typeface="Arial"/>
                        </a:rPr>
                        <a:t>BCC202009040011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10350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0"/>
                  </a:ext>
                </a:extLst>
              </a:tr>
              <a:tr h="91711">
                <a:tc>
                  <a:txBody>
                    <a:bodyPr/>
                    <a:lstStyle/>
                    <a:p>
                      <a:pPr algn="l" fontAlgn="b"/>
                      <a:r>
                        <a:rPr lang="en-US" sz="500" b="0" i="0" u="none" strike="noStrike">
                          <a:latin typeface="Arial"/>
                        </a:rPr>
                        <a:t>BCC202009040002</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815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1"/>
                  </a:ext>
                </a:extLst>
              </a:tr>
              <a:tr h="91711">
                <a:tc>
                  <a:txBody>
                    <a:bodyPr/>
                    <a:lstStyle/>
                    <a:p>
                      <a:pPr algn="l" fontAlgn="b"/>
                      <a:r>
                        <a:rPr lang="en-US" sz="500" b="0" i="0" u="none" strike="noStrike">
                          <a:latin typeface="Arial"/>
                        </a:rPr>
                        <a:t>BCC202008100004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3558</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2"/>
                  </a:ext>
                </a:extLst>
              </a:tr>
              <a:tr h="91711">
                <a:tc>
                  <a:txBody>
                    <a:bodyPr/>
                    <a:lstStyle/>
                    <a:p>
                      <a:pPr algn="l" fontAlgn="b"/>
                      <a:r>
                        <a:rPr lang="en-US" sz="500" b="0" i="0" u="none" strike="noStrike">
                          <a:latin typeface="Arial"/>
                        </a:rPr>
                        <a:t>BCC202009020002</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1700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3"/>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2700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4"/>
                  </a:ext>
                </a:extLst>
              </a:tr>
              <a:tr h="91711">
                <a:tc>
                  <a:txBody>
                    <a:bodyPr/>
                    <a:lstStyle/>
                    <a:p>
                      <a:pPr algn="l" fontAlgn="b"/>
                      <a:endParaRPr lang="zh-CN" altLang="en-US" sz="500" b="0" i="0" u="none" strike="noStrike">
                        <a:latin typeface="Arial"/>
                      </a:endParaRPr>
                    </a:p>
                  </a:txBody>
                  <a:tcPr marL="3046" marR="3046" marT="304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8660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5"/>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5150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差旅费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6"/>
                  </a:ext>
                </a:extLst>
              </a:tr>
              <a:tr h="91711">
                <a:tc>
                  <a:txBody>
                    <a:bodyPr/>
                    <a:lstStyle/>
                    <a:p>
                      <a:pPr algn="ctr" fontAlgn="b"/>
                      <a:r>
                        <a:rPr lang="zh-CN" altLang="en-US" sz="500" b="1"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500" b="0" i="0" u="none" strike="noStrike">
                          <a:latin typeface="Times New Roman"/>
                        </a:rPr>
                        <a:t>　</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7"/>
                  </a:ext>
                </a:extLst>
              </a:tr>
              <a:tr h="91711">
                <a:tc>
                  <a:txBody>
                    <a:bodyPr/>
                    <a:lstStyle/>
                    <a:p>
                      <a:pPr algn="l" fontAlgn="b"/>
                      <a:r>
                        <a:rPr lang="en-US" sz="500" b="0" i="0" u="none" strike="noStrike">
                          <a:latin typeface="Arial"/>
                        </a:rPr>
                        <a:t>BCL202007060006</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16500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刘宏远报销羊粪有机肥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8"/>
                  </a:ext>
                </a:extLst>
              </a:tr>
              <a:tr h="91711">
                <a:tc>
                  <a:txBody>
                    <a:bodyPr/>
                    <a:lstStyle/>
                    <a:p>
                      <a:pPr algn="l" fontAlgn="b"/>
                      <a:r>
                        <a:rPr lang="en-US" sz="500" b="0" i="0" u="none" strike="noStrike">
                          <a:latin typeface="Arial"/>
                        </a:rPr>
                        <a:t>BCL202007060005</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8025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刘宏远报销春耕农用耗材</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29"/>
                  </a:ext>
                </a:extLst>
              </a:tr>
              <a:tr h="91711">
                <a:tc>
                  <a:txBody>
                    <a:bodyPr/>
                    <a:lstStyle/>
                    <a:p>
                      <a:pPr algn="l" fontAlgn="b"/>
                      <a:r>
                        <a:rPr lang="en-US" sz="500" b="0" i="0" u="none" strike="noStrike">
                          <a:latin typeface="Arial"/>
                        </a:rPr>
                        <a:t>BCL202006190010</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1040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刘宏远报销科研耗材</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0"/>
                  </a:ext>
                </a:extLst>
              </a:tr>
              <a:tr h="91711">
                <a:tc>
                  <a:txBody>
                    <a:bodyPr/>
                    <a:lstStyle/>
                    <a:p>
                      <a:pPr algn="l" fontAlgn="b"/>
                      <a:r>
                        <a:rPr lang="en-US" sz="500" b="0" i="0" u="none" strike="noStrike">
                          <a:latin typeface="Arial"/>
                        </a:rPr>
                        <a:t>BCL202006080003</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罗娜娜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1420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罗那那报销实验耗材费用</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1"/>
                  </a:ext>
                </a:extLst>
              </a:tr>
              <a:tr h="91711">
                <a:tc>
                  <a:txBody>
                    <a:bodyPr/>
                    <a:lstStyle/>
                    <a:p>
                      <a:pPr algn="l" fontAlgn="b"/>
                      <a:r>
                        <a:rPr lang="en-US" sz="500" b="0" i="0" u="none" strike="noStrike">
                          <a:latin typeface="Arial"/>
                        </a:rPr>
                        <a:t>BCL202007200015</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罗娜娜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136</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罗那那报销实验仪器内存卡费用</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2"/>
                  </a:ext>
                </a:extLst>
              </a:tr>
              <a:tr h="91711">
                <a:tc>
                  <a:txBody>
                    <a:bodyPr/>
                    <a:lstStyle/>
                    <a:p>
                      <a:pPr algn="l" fontAlgn="b"/>
                      <a:r>
                        <a:rPr lang="en-US" sz="500" b="0" i="0" u="none" strike="noStrike">
                          <a:latin typeface="Arial"/>
                        </a:rPr>
                        <a:t>BPT202007080005</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224.58</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刘宏远报销购书</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3"/>
                  </a:ext>
                </a:extLst>
              </a:tr>
              <a:tr h="91711">
                <a:tc>
                  <a:txBody>
                    <a:bodyPr/>
                    <a:lstStyle/>
                    <a:p>
                      <a:pPr algn="l" fontAlgn="b"/>
                      <a:r>
                        <a:rPr lang="en-US" sz="500" b="0" i="0" u="none" strike="noStrike">
                          <a:latin typeface="Arial"/>
                        </a:rPr>
                        <a:t>BPT202006090004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259.98</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刘宏远报销专业书</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4"/>
                  </a:ext>
                </a:extLst>
              </a:tr>
              <a:tr h="91711">
                <a:tc>
                  <a:txBody>
                    <a:bodyPr/>
                    <a:lstStyle/>
                    <a:p>
                      <a:pPr algn="l" fontAlgn="b"/>
                      <a:r>
                        <a:rPr lang="en-US" sz="500" b="0" i="0" u="none" strike="noStrike">
                          <a:latin typeface="Arial"/>
                        </a:rPr>
                        <a:t>BCL202008120006</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罗娜娜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700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罗那那报销离心管耗材</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5"/>
                  </a:ext>
                </a:extLst>
              </a:tr>
              <a:tr h="91711">
                <a:tc>
                  <a:txBody>
                    <a:bodyPr/>
                    <a:lstStyle/>
                    <a:p>
                      <a:pPr algn="l" fontAlgn="b"/>
                      <a:r>
                        <a:rPr lang="en-US" sz="500" b="0" i="0" u="none" strike="noStrike">
                          <a:latin typeface="Arial"/>
                        </a:rPr>
                        <a:t>ZGG2007100002-0001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1500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altLang="zh-CN" sz="500" b="0" i="0" u="none" strike="noStrike">
                          <a:latin typeface="宋体"/>
                        </a:rPr>
                        <a:t>220.7.10</a:t>
                      </a:r>
                      <a:r>
                        <a:rPr lang="zh-CN" altLang="en-US" sz="500" b="0" i="0" u="none" strike="noStrike">
                          <a:solidFill>
                            <a:srgbClr val="000000"/>
                          </a:solidFill>
                          <a:latin typeface="宋体"/>
                        </a:rPr>
                        <a:t>网费</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6"/>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375.37</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办公用品（笔，文件夹等）</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7"/>
                  </a:ext>
                </a:extLst>
              </a:tr>
              <a:tr h="91711">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7520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实验基地农药</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8"/>
                  </a:ext>
                </a:extLst>
              </a:tr>
              <a:tr h="91711">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595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试验杂物耗材（手套，塑料桶等）</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39"/>
                  </a:ext>
                </a:extLst>
              </a:tr>
              <a:tr h="91711">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dirty="0">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1650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试验用磷酸脲化肥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0"/>
                  </a:ext>
                </a:extLst>
              </a:tr>
              <a:tr h="91711">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71945.89</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盐碱土调理剂</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1"/>
                  </a:ext>
                </a:extLst>
              </a:tr>
              <a:tr h="91711">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1935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试验地耗材（尼龙绳，水管等）</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2"/>
                  </a:ext>
                </a:extLst>
              </a:tr>
              <a:tr h="91711">
                <a:tc>
                  <a:txBody>
                    <a:bodyPr/>
                    <a:lstStyle/>
                    <a:p>
                      <a:pPr algn="ctr" fontAlgn="b"/>
                      <a:r>
                        <a:rPr lang="zh-CN" altLang="en-US" sz="500" b="1"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880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试验耗材（雨靴，油漆，尼龙绳等）</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3"/>
                  </a:ext>
                </a:extLst>
              </a:tr>
              <a:tr h="91711">
                <a:tc>
                  <a:txBody>
                    <a:bodyPr/>
                    <a:lstStyle/>
                    <a:p>
                      <a:pPr algn="l" fontAlgn="b"/>
                      <a:r>
                        <a:rPr lang="en-US" sz="500" b="0" i="0" u="none" strike="noStrike">
                          <a:latin typeface="Arial"/>
                        </a:rPr>
                        <a:t>BCL202006290004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598.32</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耗材费报销单</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4"/>
                  </a:ext>
                </a:extLst>
              </a:tr>
              <a:tr h="91711">
                <a:tc>
                  <a:txBody>
                    <a:bodyPr/>
                    <a:lstStyle/>
                    <a:p>
                      <a:pPr algn="l" fontAlgn="b"/>
                      <a:r>
                        <a:rPr lang="en-US" sz="500" b="0" i="0" u="none" strike="noStrike">
                          <a:latin typeface="Arial"/>
                        </a:rPr>
                        <a:t>BPT202008110007</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冯明铭</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700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意外险</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5"/>
                  </a:ext>
                </a:extLst>
              </a:tr>
              <a:tr h="91711">
                <a:tc>
                  <a:txBody>
                    <a:bodyPr/>
                    <a:lstStyle/>
                    <a:p>
                      <a:pPr algn="l" fontAlgn="b"/>
                      <a:r>
                        <a:rPr lang="en-US" sz="500" b="0" i="0" u="none" strike="noStrike">
                          <a:latin typeface="Arial"/>
                        </a:rPr>
                        <a:t>ZGG2009140003-0001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冯明铭</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材料费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600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网费</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6"/>
                  </a:ext>
                </a:extLst>
              </a:tr>
              <a:tr h="91711">
                <a:tc>
                  <a:txBody>
                    <a:bodyPr/>
                    <a:lstStyle/>
                    <a:p>
                      <a:pPr algn="ctr" fontAlgn="b"/>
                      <a:r>
                        <a:rPr lang="zh-CN" altLang="en-US" sz="500" b="1" i="0" u="none" strike="noStrike">
                          <a:latin typeface="宋体"/>
                        </a:rPr>
                        <a:t>测试费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500" b="0" i="0" u="none" strike="noStrike">
                          <a:latin typeface="Times New Roman"/>
                        </a:rPr>
                        <a:t>　</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7"/>
                  </a:ext>
                </a:extLst>
              </a:tr>
              <a:tr h="91711">
                <a:tc>
                  <a:txBody>
                    <a:bodyPr/>
                    <a:lstStyle/>
                    <a:p>
                      <a:pPr algn="l" fontAlgn="b"/>
                      <a:r>
                        <a:rPr lang="en-US" sz="500" b="0" i="0" u="none" strike="noStrike">
                          <a:latin typeface="Arial"/>
                        </a:rPr>
                        <a:t>ZGG2009250003-0001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宋铁军</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500" b="0" i="0" u="none" strike="noStrike">
                          <a:latin typeface="Times New Roman"/>
                        </a:rPr>
                        <a:t>114000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测试费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8"/>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刘子平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邹元春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500" b="0" i="0" u="none" strike="noStrike">
                          <a:latin typeface="Times New Roman"/>
                        </a:rPr>
                        <a:t>126000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测试费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49"/>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黄义强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张文广</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500" b="0" i="0" u="none" strike="noStrike">
                          <a:latin typeface="Times New Roman"/>
                        </a:rPr>
                        <a:t>176800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测试费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0"/>
                  </a:ext>
                </a:extLst>
              </a:tr>
              <a:tr h="91711">
                <a:tc>
                  <a:txBody>
                    <a:bodyPr/>
                    <a:lstStyle/>
                    <a:p>
                      <a:pPr algn="ctr" fontAlgn="b"/>
                      <a:r>
                        <a:rPr lang="zh-CN" altLang="en-US" sz="500" b="1" i="0" u="none" strike="noStrike">
                          <a:latin typeface="宋体"/>
                        </a:rPr>
                        <a:t>劳务费</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500" b="0" i="0" u="none" strike="noStrike">
                          <a:latin typeface="Times New Roman"/>
                        </a:rPr>
                        <a:t>　</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1"/>
                  </a:ext>
                </a:extLst>
              </a:tr>
              <a:tr h="91711">
                <a:tc>
                  <a:txBody>
                    <a:bodyPr/>
                    <a:lstStyle/>
                    <a:p>
                      <a:pPr algn="l" fontAlgn="b"/>
                      <a:r>
                        <a:rPr lang="en-US" sz="500" b="0" i="0" u="none" strike="noStrike">
                          <a:latin typeface="Times New Roman"/>
                        </a:rPr>
                        <a:t>BLW202009230003</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10,050.00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2"/>
                  </a:ext>
                </a:extLst>
              </a:tr>
              <a:tr h="91711">
                <a:tc>
                  <a:txBody>
                    <a:bodyPr/>
                    <a:lstStyle/>
                    <a:p>
                      <a:pPr algn="l" fontAlgn="b"/>
                      <a:r>
                        <a:rPr lang="en-US" sz="500" b="0" i="0" u="none" strike="noStrike">
                          <a:latin typeface="Times New Roman"/>
                        </a:rPr>
                        <a:t>BLW202007220002</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500.00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3"/>
                  </a:ext>
                </a:extLst>
              </a:tr>
              <a:tr h="91711">
                <a:tc>
                  <a:txBody>
                    <a:bodyPr/>
                    <a:lstStyle/>
                    <a:p>
                      <a:pPr algn="l" fontAlgn="b"/>
                      <a:r>
                        <a:rPr lang="en-US" sz="500" b="0" i="0" u="none" strike="noStrike">
                          <a:latin typeface="Times New Roman"/>
                        </a:rPr>
                        <a:t>BLW202007100001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10,285.71</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4"/>
                  </a:ext>
                </a:extLst>
              </a:tr>
              <a:tr h="91711">
                <a:tc>
                  <a:txBody>
                    <a:bodyPr/>
                    <a:lstStyle/>
                    <a:p>
                      <a:pPr algn="l" fontAlgn="b"/>
                      <a:r>
                        <a:rPr lang="en-US" sz="500" b="0" i="0" u="none" strike="noStrike">
                          <a:latin typeface="Times New Roman"/>
                        </a:rPr>
                        <a:t>BLW202008090001</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1,800.00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5"/>
                  </a:ext>
                </a:extLst>
              </a:tr>
              <a:tr h="91711">
                <a:tc>
                  <a:txBody>
                    <a:bodyPr/>
                    <a:lstStyle/>
                    <a:p>
                      <a:pPr algn="l" fontAlgn="b"/>
                      <a:r>
                        <a:rPr lang="en-US" sz="500" b="0" i="0" u="none" strike="noStrike">
                          <a:latin typeface="Times New Roman"/>
                        </a:rPr>
                        <a:t>BLW202006120002</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1,425.00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6"/>
                  </a:ext>
                </a:extLst>
              </a:tr>
              <a:tr h="91711">
                <a:tc>
                  <a:txBody>
                    <a:bodyPr/>
                    <a:lstStyle/>
                    <a:p>
                      <a:pPr algn="l" fontAlgn="b"/>
                      <a:r>
                        <a:rPr lang="en-US" sz="500" b="0" i="0" u="none" strike="noStrike">
                          <a:latin typeface="Times New Roman"/>
                        </a:rPr>
                        <a:t>BPT202007060002</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刘宏远</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8,400.00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7"/>
                  </a:ext>
                </a:extLst>
              </a:tr>
              <a:tr h="91711">
                <a:tc>
                  <a:txBody>
                    <a:bodyPr/>
                    <a:lstStyle/>
                    <a:p>
                      <a:pPr algn="l" fontAlgn="b"/>
                      <a:r>
                        <a:rPr lang="en-US" sz="500" b="0" i="0" u="none" strike="noStrike">
                          <a:latin typeface="Times New Roman"/>
                        </a:rPr>
                        <a:t>BLW202009170003</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佟守正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15952.4</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8"/>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王琳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其他应收款</a:t>
                      </a:r>
                      <a:r>
                        <a:rPr lang="en-US" altLang="zh-CN" sz="500" b="0" i="0" u="none" strike="noStrike">
                          <a:latin typeface="宋体"/>
                        </a:rPr>
                        <a:t>-</a:t>
                      </a:r>
                      <a:r>
                        <a:rPr lang="zh-CN" altLang="en-US" sz="500" b="0" i="0" u="none" strike="noStrike">
                          <a:latin typeface="宋体"/>
                        </a:rPr>
                        <a:t>其他</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14200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临时用工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59"/>
                  </a:ext>
                </a:extLst>
              </a:tr>
              <a:tr h="91711">
                <a:tc>
                  <a:txBody>
                    <a:bodyPr/>
                    <a:lstStyle/>
                    <a:p>
                      <a:pPr algn="ctr" fontAlgn="b"/>
                      <a:r>
                        <a:rPr lang="zh-CN" altLang="en-US" sz="500" b="1" i="0" u="none" strike="noStrike" dirty="0">
                          <a:latin typeface="宋体"/>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500" b="0" i="0" u="none" strike="noStrike">
                          <a:latin typeface="Times New Roman"/>
                        </a:rPr>
                        <a:t>　</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0"/>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6764</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solidFill>
                            <a:srgbClr val="000000"/>
                          </a:solidFill>
                          <a:latin typeface="宋体"/>
                        </a:rPr>
                        <a:t>氧化还原电位仪</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1"/>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4679</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海尔双开门冰箱</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2"/>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780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会议用小型音响</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3"/>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8925</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500" b="0" i="0" u="none" strike="noStrike">
                          <a:latin typeface="宋体"/>
                        </a:rPr>
                        <a:t>FP6410</a:t>
                      </a:r>
                      <a:r>
                        <a:rPr lang="zh-CN" altLang="en-US" sz="500" b="0" i="0" u="none" strike="noStrike">
                          <a:solidFill>
                            <a:srgbClr val="000000"/>
                          </a:solidFill>
                          <a:latin typeface="宋体"/>
                        </a:rPr>
                        <a:t>火焰光度计</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4"/>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12500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500" b="0" i="0" u="none" strike="noStrike">
                          <a:latin typeface="宋体"/>
                        </a:rPr>
                        <a:t>SPAD</a:t>
                      </a:r>
                      <a:r>
                        <a:rPr lang="zh-CN" altLang="en-US" sz="500" b="0" i="0" u="none" strike="noStrike">
                          <a:solidFill>
                            <a:srgbClr val="000000"/>
                          </a:solidFill>
                          <a:latin typeface="宋体"/>
                        </a:rPr>
                        <a:t>叶绿素仪</a:t>
                      </a:r>
                      <a:endParaRPr lang="zh-CN" altLang="en-US" sz="500" b="0" i="0" u="none" strike="noStrike">
                        <a:latin typeface="宋体"/>
                      </a:endParaRP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5"/>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1300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谷物水分仪</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6"/>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4500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土壤硬度计</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7"/>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安丰华</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王志春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4936</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办公室台式电脑</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8"/>
                  </a:ext>
                </a:extLst>
              </a:tr>
              <a:tr h="91711">
                <a:tc>
                  <a:txBody>
                    <a:bodyPr/>
                    <a:lstStyle/>
                    <a:p>
                      <a:pPr algn="l" fontAlgn="b"/>
                      <a:r>
                        <a:rPr lang="zh-CN" altLang="en-US" sz="500" b="0" i="0" u="none" strike="noStrike">
                          <a:latin typeface="Arial"/>
                        </a:rPr>
                        <a:t>　</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刘子平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邹元春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1150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数据下载器</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69"/>
                  </a:ext>
                </a:extLst>
              </a:tr>
              <a:tr h="91711">
                <a:tc>
                  <a:txBody>
                    <a:bodyPr/>
                    <a:lstStyle/>
                    <a:p>
                      <a:pPr algn="l" fontAlgn="b"/>
                      <a:r>
                        <a:rPr lang="en-US" sz="500" b="0" i="0" u="none" strike="noStrike">
                          <a:latin typeface="Arial"/>
                        </a:rPr>
                        <a:t>BZC202007220004</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16186</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无人机</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70"/>
                  </a:ext>
                </a:extLst>
              </a:tr>
              <a:tr h="91711">
                <a:tc>
                  <a:txBody>
                    <a:bodyPr/>
                    <a:lstStyle/>
                    <a:p>
                      <a:pPr algn="l" fontAlgn="b"/>
                      <a:r>
                        <a:rPr lang="en-US" sz="500" b="0" i="0" u="none" strike="noStrike">
                          <a:latin typeface="Arial"/>
                        </a:rPr>
                        <a:t>BZC202006300005</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3300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便携式土壤剪切力仪</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71"/>
                  </a:ext>
                </a:extLst>
              </a:tr>
              <a:tr h="91711">
                <a:tc>
                  <a:txBody>
                    <a:bodyPr/>
                    <a:lstStyle/>
                    <a:p>
                      <a:pPr algn="l" fontAlgn="b"/>
                      <a:r>
                        <a:rPr lang="en-US" sz="500" b="0" i="0" u="none" strike="noStrike">
                          <a:latin typeface="Arial"/>
                        </a:rPr>
                        <a:t>BZC202006300005</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罗那那</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文波龙</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中国科学院湿地生态与环境重点实验室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2700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便携式土壤透度仪</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72"/>
                  </a:ext>
                </a:extLst>
              </a:tr>
              <a:tr h="91711">
                <a:tc>
                  <a:txBody>
                    <a:bodyPr/>
                    <a:lstStyle/>
                    <a:p>
                      <a:pPr algn="l" fontAlgn="b"/>
                      <a:r>
                        <a:rPr lang="en-US" sz="500" b="0" i="0" u="none" strike="noStrike">
                          <a:latin typeface="Arial"/>
                        </a:rPr>
                        <a:t>JJK202009020010</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刘子平</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邹元春</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中国科学院黑土区农业生态重点实验室</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Arial"/>
                        </a:rPr>
                        <a:t>固定资产</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CN" sz="500" b="0" i="0" u="none" strike="noStrike">
                          <a:latin typeface="Times New Roman"/>
                        </a:rPr>
                        <a:t>34000</a:t>
                      </a:r>
                    </a:p>
                  </a:txBody>
                  <a:tcPr marL="3046" marR="3046" marT="30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a:latin typeface="宋体"/>
                        </a:rPr>
                        <a:t>土壤比色系统</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zh-CN" altLang="en-US" sz="500" b="0" i="0" u="none" strike="noStrike" dirty="0">
                          <a:latin typeface="Arial"/>
                        </a:rPr>
                        <a:t>生成凭证</a:t>
                      </a:r>
                    </a:p>
                  </a:txBody>
                  <a:tcPr marL="3046" marR="3046" marT="30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73"/>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358923" y="1772816"/>
            <a:ext cx="8389541" cy="4968552"/>
          </a:xfrm>
        </p:spPr>
        <p:txBody>
          <a:bodyPr/>
          <a:lstStyle/>
          <a:p>
            <a:pPr algn="just">
              <a:lnSpc>
                <a:spcPct val="150000"/>
              </a:lnSpc>
            </a:pPr>
            <a:r>
              <a:rPr lang="en-US" altLang="zh-CN" sz="2000" b="0" dirty="0">
                <a:latin typeface="黑体" panose="02010609060101010101" pitchFamily="49" charset="-122"/>
                <a:ea typeface="黑体" panose="02010609060101010101" pitchFamily="49" charset="-122"/>
              </a:rPr>
              <a:t>1</a:t>
            </a:r>
            <a:r>
              <a:rPr lang="zh-CN" altLang="en-US" sz="2000" b="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田间监测：</a:t>
            </a:r>
            <a:endParaRPr lang="en-US" altLang="zh-CN" sz="200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黑体" panose="02010609060101010101" pitchFamily="49" charset="-122"/>
                <a:ea typeface="黑体" panose="02010609060101010101" pitchFamily="49" charset="-122"/>
              </a:rPr>
              <a:t>（</a:t>
            </a:r>
            <a:r>
              <a:rPr lang="en-US" altLang="zh-CN" sz="2000" dirty="0">
                <a:latin typeface="黑体" panose="02010609060101010101" pitchFamily="49" charset="-122"/>
                <a:ea typeface="黑体" panose="02010609060101010101" pitchFamily="49" charset="-122"/>
              </a:rPr>
              <a:t>1</a:t>
            </a:r>
            <a:r>
              <a:rPr lang="zh-CN" altLang="en-US" sz="200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旱田保护性耕作</a:t>
            </a:r>
            <a:r>
              <a:rPr lang="zh-CN" altLang="en-US" sz="2000" dirty="0">
                <a:latin typeface="黑体" panose="02010609060101010101" pitchFamily="49" charset="-122"/>
                <a:ea typeface="黑体" panose="02010609060101010101" pitchFamily="49" charset="-122"/>
              </a:rPr>
              <a:t>：</a:t>
            </a:r>
            <a:r>
              <a:rPr lang="zh-CN" altLang="en-US" sz="2000" b="0" dirty="0">
                <a:latin typeface="黑体" panose="02010609060101010101" pitchFamily="49" charset="-122"/>
                <a:ea typeface="黑体" panose="02010609060101010101" pitchFamily="49" charset="-122"/>
              </a:rPr>
              <a:t>调查免耕、节水灌溉、施用天然腐殖酸肥和化肥减半施用情况下的作物生长状况，土壤物理化学性质变化，土壤肥力和作物产量等。监测盐碱土调理剂对旱田土壤的改良效果和作物生长及产量的影响。</a:t>
            </a:r>
            <a:endParaRPr lang="en-US" altLang="zh-CN" sz="2000" b="0" dirty="0">
              <a:latin typeface="黑体" panose="02010609060101010101" pitchFamily="49" charset="-122"/>
              <a:ea typeface="黑体" panose="02010609060101010101" pitchFamily="49" charset="-122"/>
            </a:endParaRPr>
          </a:p>
          <a:p>
            <a:pPr algn="just">
              <a:lnSpc>
                <a:spcPct val="150000"/>
              </a:lnSpc>
            </a:pPr>
            <a:r>
              <a:rPr lang="zh-CN" altLang="en-US" sz="2000" dirty="0">
                <a:latin typeface="黑体" panose="02010609060101010101" pitchFamily="49" charset="-122"/>
                <a:ea typeface="黑体" panose="02010609060101010101" pitchFamily="49" charset="-122"/>
              </a:rPr>
              <a:t>（</a:t>
            </a:r>
            <a:r>
              <a:rPr lang="en-US" altLang="zh-CN" sz="2000" dirty="0">
                <a:latin typeface="黑体" panose="02010609060101010101" pitchFamily="49" charset="-122"/>
                <a:ea typeface="黑体" panose="02010609060101010101" pitchFamily="49" charset="-122"/>
              </a:rPr>
              <a:t>2</a:t>
            </a:r>
            <a:r>
              <a:rPr lang="zh-CN" altLang="en-US" sz="2000" dirty="0">
                <a:latin typeface="黑体" panose="02010609060101010101" pitchFamily="49" charset="-122"/>
                <a:ea typeface="黑体" panose="02010609060101010101" pitchFamily="49" charset="-122"/>
              </a:rPr>
              <a:t>）盐碱旱田土壤改良：</a:t>
            </a:r>
            <a:r>
              <a:rPr lang="zh-CN" altLang="en-US" sz="2000" b="0" dirty="0">
                <a:latin typeface="黑体" panose="02010609060101010101" pitchFamily="49" charset="-122"/>
                <a:ea typeface="黑体" panose="02010609060101010101" pitchFamily="49" charset="-122"/>
              </a:rPr>
              <a:t>监测</a:t>
            </a:r>
            <a:r>
              <a:rPr lang="zh-CN" altLang="zh-CN" sz="2000" b="0" dirty="0">
                <a:latin typeface="黑体" panose="02010609060101010101" pitchFamily="49" charset="-122"/>
                <a:ea typeface="黑体" panose="02010609060101010101" pitchFamily="49" charset="-122"/>
              </a:rPr>
              <a:t>盐碱</a:t>
            </a:r>
            <a:r>
              <a:rPr lang="zh-CN" altLang="en-US" sz="2000" b="0" dirty="0">
                <a:latin typeface="黑体" panose="02010609060101010101" pitchFamily="49" charset="-122"/>
                <a:ea typeface="黑体" panose="02010609060101010101" pitchFamily="49" charset="-122"/>
              </a:rPr>
              <a:t>土</a:t>
            </a:r>
            <a:r>
              <a:rPr lang="zh-CN" altLang="zh-CN" sz="2000" b="0" dirty="0">
                <a:latin typeface="黑体" panose="02010609060101010101" pitchFamily="49" charset="-122"/>
                <a:ea typeface="黑体" panose="02010609060101010101" pitchFamily="49" charset="-122"/>
              </a:rPr>
              <a:t>调理剂“脱碱</a:t>
            </a:r>
            <a:r>
              <a:rPr lang="en-US" altLang="zh-CN" sz="2000" b="0" dirty="0">
                <a:latin typeface="黑体" panose="02010609060101010101" pitchFamily="49" charset="-122"/>
                <a:ea typeface="黑体" panose="02010609060101010101" pitchFamily="49" charset="-122"/>
              </a:rPr>
              <a:t>3</a:t>
            </a:r>
            <a:r>
              <a:rPr lang="zh-CN" altLang="zh-CN" sz="2000" b="0" dirty="0">
                <a:latin typeface="黑体" panose="02010609060101010101" pitchFamily="49" charset="-122"/>
                <a:ea typeface="黑体" panose="02010609060101010101" pitchFamily="49" charset="-122"/>
              </a:rPr>
              <a:t>号”</a:t>
            </a:r>
            <a:r>
              <a:rPr lang="zh-CN" altLang="en-US" sz="2000" b="0" dirty="0">
                <a:latin typeface="黑体" panose="02010609060101010101" pitchFamily="49" charset="-122"/>
                <a:ea typeface="黑体" panose="02010609060101010101" pitchFamily="49" charset="-122"/>
              </a:rPr>
              <a:t>施用对土壤盐碱改良和有机培肥的效果，探索免耕条件下的盐碱土改良技术。</a:t>
            </a:r>
            <a:endParaRPr lang="en-US" altLang="zh-CN" sz="2000" b="0" dirty="0">
              <a:latin typeface="黑体" panose="02010609060101010101" pitchFamily="49" charset="-122"/>
              <a:ea typeface="黑体" panose="02010609060101010101" pitchFamily="49" charset="-122"/>
            </a:endParaRPr>
          </a:p>
          <a:p>
            <a:pPr algn="just">
              <a:lnSpc>
                <a:spcPct val="150000"/>
              </a:lnSpc>
            </a:pPr>
            <a:r>
              <a:rPr lang="zh-CN" altLang="en-US"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3</a:t>
            </a:r>
            <a:r>
              <a:rPr lang="zh-CN" altLang="en-US" sz="2000" b="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退化草地恢复</a:t>
            </a:r>
            <a:r>
              <a:rPr lang="zh-CN" altLang="en-US" sz="2000" dirty="0">
                <a:latin typeface="黑体" panose="02010609060101010101" pitchFamily="49" charset="-122"/>
                <a:ea typeface="黑体" panose="02010609060101010101" pitchFamily="49" charset="-122"/>
              </a:rPr>
              <a:t>：</a:t>
            </a:r>
            <a:r>
              <a:rPr lang="zh-CN" altLang="en-US" sz="2000" b="0" dirty="0">
                <a:latin typeface="黑体" panose="02010609060101010101" pitchFamily="49" charset="-122"/>
                <a:ea typeface="黑体" panose="02010609060101010101" pitchFamily="49" charset="-122"/>
              </a:rPr>
              <a:t>以标准样方调查</a:t>
            </a:r>
            <a:r>
              <a:rPr lang="zh-CN" altLang="zh-CN" sz="2000" b="0" dirty="0">
                <a:latin typeface="黑体" panose="02010609060101010101" pitchFamily="49" charset="-122"/>
                <a:ea typeface="黑体" panose="02010609060101010101" pitchFamily="49" charset="-122"/>
              </a:rPr>
              <a:t>植物物种生物多样性</a:t>
            </a:r>
            <a:r>
              <a:rPr lang="zh-CN" altLang="en-US" sz="2000" b="0" dirty="0">
                <a:latin typeface="黑体" panose="02010609060101010101" pitchFamily="49" charset="-122"/>
                <a:ea typeface="黑体" panose="02010609060101010101" pitchFamily="49" charset="-122"/>
              </a:rPr>
              <a:t>，包括物种种类、优势群落、密度、盖度、生物量等。</a:t>
            </a:r>
            <a:endParaRPr lang="zh-CN" altLang="zh-CN" sz="2000" b="0" dirty="0">
              <a:latin typeface="黑体" panose="02010609060101010101" pitchFamily="49" charset="-122"/>
              <a:ea typeface="黑体" panose="02010609060101010101" pitchFamily="49" charset="-122"/>
            </a:endParaRPr>
          </a:p>
          <a:p>
            <a:pPr>
              <a:lnSpc>
                <a:spcPct val="150000"/>
              </a:lnSpc>
            </a:pPr>
            <a:endParaRPr lang="en-US" altLang="zh-CN" sz="2000" dirty="0"/>
          </a:p>
          <a:p>
            <a:endParaRPr lang="zh-CN" altLang="zh-CN" sz="2000" b="0" dirty="0"/>
          </a:p>
        </p:txBody>
      </p:sp>
      <p:sp>
        <p:nvSpPr>
          <p:cNvPr id="2" name="文本框 1">
            <a:extLst>
              <a:ext uri="{FF2B5EF4-FFF2-40B4-BE49-F238E27FC236}">
                <a16:creationId xmlns:a16="http://schemas.microsoft.com/office/drawing/2014/main" xmlns="" id="{2A97CF2B-7727-4EEC-BA7C-7796B5916B5A}"/>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
        <p:nvSpPr>
          <p:cNvPr id="3" name="矩形 2"/>
          <p:cNvSpPr/>
          <p:nvPr/>
        </p:nvSpPr>
        <p:spPr>
          <a:xfrm>
            <a:off x="0" y="1052736"/>
            <a:ext cx="9144000" cy="507831"/>
          </a:xfrm>
          <a:prstGeom prst="rect">
            <a:avLst/>
          </a:prstGeom>
          <a:solidFill>
            <a:schemeClr val="accent3">
              <a:lumMod val="60000"/>
              <a:lumOff val="40000"/>
            </a:schemeClr>
          </a:solidFill>
        </p:spPr>
        <p:txBody>
          <a:bodyPr wrap="square">
            <a:spAutoFit/>
          </a:bodyPr>
          <a:lstStyle/>
          <a:p>
            <a:pPr algn="just">
              <a:lnSpc>
                <a:spcPct val="150000"/>
              </a:lnSpc>
            </a:pPr>
            <a:r>
              <a:rPr lang="en-US"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Component 2: </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在查干湖周边设计</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实施可持续水土管理和保护性农业</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示范</a:t>
            </a:r>
            <a:endPar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280478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xmlns="" id="{5D0F723C-2ECC-4175-81AF-C0D2D7089938}"/>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一、计划任务</a:t>
            </a:r>
          </a:p>
        </p:txBody>
      </p:sp>
      <p:sp>
        <p:nvSpPr>
          <p:cNvPr id="5" name="文本框 4">
            <a:extLst>
              <a:ext uri="{FF2B5EF4-FFF2-40B4-BE49-F238E27FC236}">
                <a16:creationId xmlns:a16="http://schemas.microsoft.com/office/drawing/2014/main" xmlns="" id="{B559A902-4751-468D-A55B-8DEC73A66462}"/>
              </a:ext>
            </a:extLst>
          </p:cNvPr>
          <p:cNvSpPr txBox="1"/>
          <p:nvPr/>
        </p:nvSpPr>
        <p:spPr>
          <a:xfrm>
            <a:off x="251520" y="1628800"/>
            <a:ext cx="8712968" cy="3713517"/>
          </a:xfrm>
          <a:prstGeom prst="rect">
            <a:avLst/>
          </a:prstGeom>
          <a:noFill/>
        </p:spPr>
        <p:txBody>
          <a:bodyPr wrap="square">
            <a:spAutoFit/>
          </a:bodyPr>
          <a:lstStyle/>
          <a:p>
            <a:pPr algn="just">
              <a:lnSpc>
                <a:spcPct val="150000"/>
              </a:lnSpc>
            </a:pPr>
            <a:r>
              <a:rPr lang="en-US"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2: </a:t>
            </a:r>
            <a:r>
              <a:rPr lang="zh-CN"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在查干湖周边设计</a:t>
            </a:r>
            <a:r>
              <a:rPr lang="zh-CN" altLang="en-US"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实施可持续水土管理和保护性农业</a:t>
            </a:r>
            <a:r>
              <a:rPr lang="zh-CN" altLang="en-US"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示范</a:t>
            </a:r>
            <a:endParaRPr lang="zh-CN"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endParaRPr>
          </a:p>
          <a:p>
            <a:pPr algn="just">
              <a:lnSpc>
                <a:spcPct val="150000"/>
              </a:lnSpc>
            </a:pPr>
            <a:endPar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algn="just">
              <a:lnSpc>
                <a:spcPct val="150000"/>
              </a:lnSpc>
            </a:pP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Outcome 2.1: </a:t>
            </a:r>
            <a:r>
              <a:rPr lang="zh-CN" altLang="en-US" sz="2000" kern="100" dirty="0">
                <a:effectLst/>
                <a:latin typeface="黑体" panose="02010609060101010101" pitchFamily="49" charset="-122"/>
                <a:ea typeface="黑体" panose="02010609060101010101" pitchFamily="49" charset="-122"/>
                <a:cs typeface="Times New Roman" panose="02020603050405020304" pitchFamily="18" charset="0"/>
              </a:rPr>
              <a:t>制定</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农业用水管理指南</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根据综合用水监测系统收集的信息进行调整</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a:lnSpc>
                <a:spcPct val="150000"/>
              </a:lnSpc>
            </a:pP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Outcome 2.2: </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设计、测试和采用可持续农业实践，以实现水和土地利用与</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SLWM</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总体模型的一致性</a:t>
            </a:r>
            <a:endParaRPr lang="en-US" altLang="zh-CN" sz="2000" dirty="0">
              <a:effectLst/>
              <a:latin typeface="黑体" panose="02010609060101010101" pitchFamily="49" charset="-122"/>
              <a:ea typeface="黑体" panose="02010609060101010101" pitchFamily="49" charset="-122"/>
              <a:cs typeface="Times New Roman" panose="02020603050405020304" pitchFamily="18" charset="0"/>
            </a:endParaRPr>
          </a:p>
          <a:p>
            <a:pPr>
              <a:lnSpc>
                <a:spcPct val="150000"/>
              </a:lnSpc>
            </a:pP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Outcome 2.3: </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建立并获得当地关于农业综合土地和水资源管理计划</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(ILWMP)</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的协议，并与总体</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SLWM</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保持一致	</a:t>
            </a:r>
          </a:p>
        </p:txBody>
      </p:sp>
    </p:spTree>
    <p:extLst>
      <p:ext uri="{BB962C8B-B14F-4D97-AF65-F5344CB8AC3E}">
        <p14:creationId xmlns:p14="http://schemas.microsoft.com/office/powerpoint/2010/main" val="15586712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323528" y="1700808"/>
            <a:ext cx="8352928" cy="4968552"/>
          </a:xfrm>
        </p:spPr>
        <p:txBody>
          <a:bodyPr/>
          <a:lstStyle/>
          <a:p>
            <a:pPr>
              <a:lnSpc>
                <a:spcPct val="150000"/>
              </a:lnSpc>
            </a:pPr>
            <a:r>
              <a:rPr lang="en-US" altLang="zh-CN" sz="2000" b="0" dirty="0">
                <a:latin typeface="黑体" panose="02010609060101010101" pitchFamily="49" charset="-122"/>
                <a:ea typeface="黑体" panose="02010609060101010101" pitchFamily="49" charset="-122"/>
              </a:rPr>
              <a:t>1</a:t>
            </a:r>
            <a:r>
              <a:rPr lang="zh-CN" altLang="en-US" sz="2000" b="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田间监测：</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1</a:t>
            </a:r>
            <a:r>
              <a:rPr lang="zh-CN" altLang="en-US" sz="2000" b="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水田绿色生态农业技术</a:t>
            </a:r>
            <a:r>
              <a:rPr lang="zh-CN" altLang="en-US" sz="2000" b="0" dirty="0">
                <a:latin typeface="黑体" panose="02010609060101010101" pitchFamily="49" charset="-122"/>
                <a:ea typeface="黑体" panose="02010609060101010101" pitchFamily="49" charset="-122"/>
              </a:rPr>
              <a:t>，水田节水灌溉水分利用效率、减肥减药效果、水稻产量、效益等。</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en-US"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2</a:t>
            </a:r>
            <a:r>
              <a:rPr lang="zh-CN" altLang="en-US" sz="2000" b="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盐碱地水田绿色农业生态技术</a:t>
            </a:r>
            <a:r>
              <a:rPr lang="zh-CN" altLang="en-US" sz="2000" b="0" dirty="0">
                <a:latin typeface="黑体" panose="02010609060101010101" pitchFamily="49" charset="-122"/>
                <a:ea typeface="黑体" panose="02010609060101010101" pitchFamily="49" charset="-122"/>
              </a:rPr>
              <a:t>，盐碱地水田秸秆还田、土壤改良施用腐殖酸等有机物料措施对土壤理化性质的影响，监测土壤改良培肥效果，记录化肥、农药减少的施用量，水稻测产。总结归纳盐碱地水田绿色农业生态技术模式。</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en-US"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3</a:t>
            </a:r>
            <a:r>
              <a:rPr lang="zh-CN" altLang="en-US" sz="2000" b="0" dirty="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盐碱地新垦水田土壤改良技术</a:t>
            </a:r>
            <a:r>
              <a:rPr lang="zh-CN" altLang="en-US" sz="2000" b="0" dirty="0">
                <a:latin typeface="黑体" panose="02010609060101010101" pitchFamily="49" charset="-122"/>
                <a:ea typeface="黑体" panose="02010609060101010101" pitchFamily="49" charset="-122"/>
              </a:rPr>
              <a:t>，监测施用土壤调理剂后水田排水盐碱指标、主要污染物指标，取样测试土壤改良效果，水稻生长指标调查，测产拷种。</a:t>
            </a:r>
            <a:endParaRPr lang="en-US" altLang="zh-CN" sz="2000" b="0" dirty="0">
              <a:latin typeface="黑体" panose="02010609060101010101" pitchFamily="49" charset="-122"/>
              <a:ea typeface="黑体" panose="02010609060101010101" pitchFamily="49" charset="-122"/>
            </a:endParaRPr>
          </a:p>
          <a:p>
            <a:pPr>
              <a:lnSpc>
                <a:spcPct val="150000"/>
              </a:lnSpc>
            </a:pPr>
            <a:endParaRPr lang="zh-CN" altLang="zh-CN" sz="2000" b="0" dirty="0">
              <a:latin typeface="黑体" panose="02010609060101010101" pitchFamily="49" charset="-122"/>
              <a:ea typeface="黑体" panose="02010609060101010101" pitchFamily="49" charset="-122"/>
            </a:endParaRPr>
          </a:p>
          <a:p>
            <a:pPr>
              <a:lnSpc>
                <a:spcPct val="150000"/>
              </a:lnSpc>
            </a:pPr>
            <a:endParaRPr lang="en-US" altLang="zh-CN" sz="2000" dirty="0">
              <a:latin typeface="黑体" panose="02010609060101010101" pitchFamily="49" charset="-122"/>
              <a:ea typeface="黑体" panose="02010609060101010101" pitchFamily="49" charset="-122"/>
            </a:endParaRPr>
          </a:p>
          <a:p>
            <a:endParaRPr lang="zh-CN" altLang="zh-CN" sz="2000" b="0" dirty="0">
              <a:latin typeface="黑体" panose="02010609060101010101" pitchFamily="49" charset="-122"/>
              <a:ea typeface="黑体" panose="02010609060101010101" pitchFamily="49" charset="-122"/>
            </a:endParaRPr>
          </a:p>
        </p:txBody>
      </p:sp>
      <p:sp>
        <p:nvSpPr>
          <p:cNvPr id="2" name="文本框 1">
            <a:extLst>
              <a:ext uri="{FF2B5EF4-FFF2-40B4-BE49-F238E27FC236}">
                <a16:creationId xmlns:a16="http://schemas.microsoft.com/office/drawing/2014/main" xmlns="" id="{AF679775-6148-4B5E-8449-D41B49F19F27}"/>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
        <p:nvSpPr>
          <p:cNvPr id="5" name="矩形 4"/>
          <p:cNvSpPr/>
          <p:nvPr/>
        </p:nvSpPr>
        <p:spPr>
          <a:xfrm>
            <a:off x="0" y="1052736"/>
            <a:ext cx="9144000" cy="507831"/>
          </a:xfrm>
          <a:prstGeom prst="rect">
            <a:avLst/>
          </a:prstGeom>
          <a:solidFill>
            <a:schemeClr val="accent3">
              <a:lumMod val="60000"/>
              <a:lumOff val="40000"/>
            </a:schemeClr>
          </a:solidFill>
        </p:spPr>
        <p:txBody>
          <a:bodyPr wrap="square">
            <a:spAutoFit/>
          </a:bodyPr>
          <a:lstStyle/>
          <a:p>
            <a:pPr algn="just">
              <a:lnSpc>
                <a:spcPct val="150000"/>
              </a:lnSpc>
            </a:pPr>
            <a:r>
              <a:rPr lang="en-US"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Component 2: </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在查干湖周边设计</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实施可持续水土管理和保护性农业</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示范</a:t>
            </a:r>
            <a:endPar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4488339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395536" y="1772816"/>
            <a:ext cx="8352928" cy="4968552"/>
          </a:xfrm>
        </p:spPr>
        <p:txBody>
          <a:bodyPr/>
          <a:lstStyle/>
          <a:p>
            <a:pPr>
              <a:lnSpc>
                <a:spcPct val="150000"/>
              </a:lnSpc>
            </a:pPr>
            <a:r>
              <a:rPr lang="en-US" altLang="zh-CN" sz="2000" dirty="0">
                <a:latin typeface="黑体" panose="02010609060101010101" pitchFamily="49" charset="-122"/>
                <a:ea typeface="黑体" panose="02010609060101010101" pitchFamily="49" charset="-122"/>
              </a:rPr>
              <a:t>2</a:t>
            </a:r>
            <a:r>
              <a:rPr lang="zh-CN" altLang="en-US" sz="2000" dirty="0">
                <a:latin typeface="黑体" panose="02010609060101010101" pitchFamily="49" charset="-122"/>
                <a:ea typeface="黑体" panose="02010609060101010101" pitchFamily="49" charset="-122"/>
              </a:rPr>
              <a:t>、起草编制农业技术指南</a:t>
            </a:r>
            <a:r>
              <a:rPr lang="zh-CN" altLang="zh-CN" sz="2000" dirty="0">
                <a:latin typeface="黑体" panose="02010609060101010101" pitchFamily="49" charset="-122"/>
                <a:ea typeface="黑体" panose="02010609060101010101" pitchFamily="49" charset="-122"/>
              </a:rPr>
              <a:t>：</a:t>
            </a:r>
            <a:endParaRPr lang="en-US" altLang="zh-CN" sz="2000" dirty="0">
              <a:latin typeface="黑体" panose="02010609060101010101" pitchFamily="49" charset="-122"/>
              <a:ea typeface="黑体" panose="02010609060101010101" pitchFamily="49" charset="-122"/>
            </a:endParaRPr>
          </a:p>
          <a:p>
            <a:pPr marL="342900" lvl="0" indent="-342900">
              <a:lnSpc>
                <a:spcPct val="150000"/>
              </a:lnSpc>
              <a:buFont typeface="Wingdings" panose="05000000000000000000" pitchFamily="2" charset="2"/>
              <a:buChar char="Ø"/>
            </a:pPr>
            <a:r>
              <a:rPr lang="zh-CN" altLang="zh-CN" sz="2000" b="0" dirty="0">
                <a:latin typeface="黑体" panose="02010609060101010101" pitchFamily="49" charset="-122"/>
                <a:ea typeface="黑体" panose="02010609060101010101" pitchFamily="49" charset="-122"/>
              </a:rPr>
              <a:t>盐碱地绿色生态农业指南</a:t>
            </a:r>
          </a:p>
          <a:p>
            <a:pPr marL="342900" lvl="0" indent="-342900">
              <a:lnSpc>
                <a:spcPct val="150000"/>
              </a:lnSpc>
              <a:buFont typeface="Wingdings" panose="05000000000000000000" pitchFamily="2" charset="2"/>
              <a:buChar char="Ø"/>
            </a:pPr>
            <a:r>
              <a:rPr lang="zh-CN" altLang="zh-CN" sz="2000" b="0" dirty="0">
                <a:latin typeface="黑体" panose="02010609060101010101" pitchFamily="49" charset="-122"/>
                <a:ea typeface="黑体" panose="02010609060101010101" pitchFamily="49" charset="-122"/>
              </a:rPr>
              <a:t>保护性耕作生产指南</a:t>
            </a:r>
            <a:endParaRPr lang="en-US" altLang="zh-CN" sz="2000" b="0" dirty="0">
              <a:latin typeface="黑体" panose="02010609060101010101" pitchFamily="49" charset="-122"/>
              <a:ea typeface="黑体" panose="02010609060101010101" pitchFamily="49" charset="-122"/>
            </a:endParaRPr>
          </a:p>
          <a:p>
            <a:pPr marL="342900" lvl="0" indent="-342900">
              <a:lnSpc>
                <a:spcPct val="150000"/>
              </a:lnSpc>
              <a:buFont typeface="Wingdings" panose="05000000000000000000" pitchFamily="2" charset="2"/>
              <a:buChar char="Ø"/>
            </a:pPr>
            <a:r>
              <a:rPr lang="zh-CN" altLang="en-US" sz="2000" b="0" dirty="0">
                <a:latin typeface="黑体" panose="02010609060101010101" pitchFamily="49" charset="-122"/>
                <a:ea typeface="黑体" panose="02010609060101010101" pitchFamily="49" charset="-122"/>
              </a:rPr>
              <a:t>退化</a:t>
            </a:r>
            <a:r>
              <a:rPr lang="zh-CN" altLang="zh-CN" sz="2000" b="0" dirty="0">
                <a:latin typeface="黑体" panose="02010609060101010101" pitchFamily="49" charset="-122"/>
                <a:ea typeface="黑体" panose="02010609060101010101" pitchFamily="49" charset="-122"/>
              </a:rPr>
              <a:t>草地恢复指南</a:t>
            </a:r>
            <a:endParaRPr lang="en-US" altLang="zh-CN" sz="2000" b="0" dirty="0">
              <a:latin typeface="黑体" panose="02010609060101010101" pitchFamily="49" charset="-122"/>
              <a:ea typeface="黑体" panose="02010609060101010101" pitchFamily="49" charset="-122"/>
            </a:endParaRPr>
          </a:p>
          <a:p>
            <a:pPr marL="342900" lvl="0" indent="-342900">
              <a:lnSpc>
                <a:spcPct val="150000"/>
              </a:lnSpc>
              <a:buFont typeface="Wingdings" panose="05000000000000000000" pitchFamily="2" charset="2"/>
              <a:buChar char="Ø"/>
            </a:pPr>
            <a:r>
              <a:rPr lang="zh-CN" altLang="zh-CN" sz="2000" b="0" dirty="0">
                <a:latin typeface="黑体" panose="02010609060101010101" pitchFamily="49" charset="-122"/>
                <a:ea typeface="黑体" panose="02010609060101010101" pitchFamily="49" charset="-122"/>
              </a:rPr>
              <a:t>盐碱地治理</a:t>
            </a:r>
            <a:r>
              <a:rPr lang="zh-CN" altLang="en-US" sz="2000" b="0" dirty="0">
                <a:latin typeface="黑体" panose="02010609060101010101" pitchFamily="49" charset="-122"/>
                <a:ea typeface="黑体" panose="02010609060101010101" pitchFamily="49" charset="-122"/>
              </a:rPr>
              <a:t>与改良技术指南</a:t>
            </a:r>
            <a:endParaRPr lang="en-US" altLang="zh-CN" sz="2000" b="0" dirty="0">
              <a:latin typeface="黑体" panose="02010609060101010101" pitchFamily="49" charset="-122"/>
              <a:ea typeface="黑体" panose="02010609060101010101" pitchFamily="49" charset="-122"/>
            </a:endParaRPr>
          </a:p>
          <a:p>
            <a:pPr marL="342900" lvl="0" indent="-342900">
              <a:lnSpc>
                <a:spcPct val="150000"/>
              </a:lnSpc>
              <a:buFont typeface="Wingdings" panose="05000000000000000000" pitchFamily="2" charset="2"/>
              <a:buChar char="Ø"/>
            </a:pPr>
            <a:r>
              <a:rPr lang="zh-CN" altLang="zh-CN" sz="2000" b="0" dirty="0">
                <a:latin typeface="黑体" panose="02010609060101010101" pitchFamily="49" charset="-122"/>
                <a:ea typeface="黑体" panose="02010609060101010101" pitchFamily="49" charset="-122"/>
              </a:rPr>
              <a:t>农业灌溉用水和农业节水指南</a:t>
            </a:r>
            <a:endParaRPr lang="en-US" altLang="zh-CN" sz="2000" b="0" dirty="0">
              <a:latin typeface="黑体" panose="02010609060101010101" pitchFamily="49" charset="-122"/>
              <a:ea typeface="黑体" panose="02010609060101010101" pitchFamily="49" charset="-122"/>
            </a:endParaRPr>
          </a:p>
          <a:p>
            <a:pPr marL="342900" indent="-342900">
              <a:lnSpc>
                <a:spcPct val="150000"/>
              </a:lnSpc>
              <a:buFont typeface="Wingdings" panose="05000000000000000000" pitchFamily="2" charset="2"/>
              <a:buChar char="Ø"/>
            </a:pPr>
            <a:r>
              <a:rPr lang="zh-CN" altLang="zh-CN" sz="2000" b="0" dirty="0">
                <a:latin typeface="黑体" panose="02010609060101010101" pitchFamily="49" charset="-122"/>
                <a:ea typeface="黑体" panose="02010609060101010101" pitchFamily="49" charset="-122"/>
              </a:rPr>
              <a:t>制定监测地下水水位方案</a:t>
            </a:r>
          </a:p>
        </p:txBody>
      </p:sp>
      <p:sp>
        <p:nvSpPr>
          <p:cNvPr id="2" name="文本框 1">
            <a:extLst>
              <a:ext uri="{FF2B5EF4-FFF2-40B4-BE49-F238E27FC236}">
                <a16:creationId xmlns:a16="http://schemas.microsoft.com/office/drawing/2014/main" xmlns="" id="{C2E63EFD-B43E-45FC-A691-C07A1221FE24}"/>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
        <p:nvSpPr>
          <p:cNvPr id="5" name="矩形 4"/>
          <p:cNvSpPr/>
          <p:nvPr/>
        </p:nvSpPr>
        <p:spPr>
          <a:xfrm>
            <a:off x="0" y="1052736"/>
            <a:ext cx="9144000" cy="507831"/>
          </a:xfrm>
          <a:prstGeom prst="rect">
            <a:avLst/>
          </a:prstGeom>
          <a:solidFill>
            <a:schemeClr val="accent3">
              <a:lumMod val="60000"/>
              <a:lumOff val="40000"/>
            </a:schemeClr>
          </a:solidFill>
        </p:spPr>
        <p:txBody>
          <a:bodyPr wrap="square">
            <a:spAutoFit/>
          </a:bodyPr>
          <a:lstStyle/>
          <a:p>
            <a:pPr algn="just">
              <a:lnSpc>
                <a:spcPct val="150000"/>
              </a:lnSpc>
            </a:pPr>
            <a:r>
              <a:rPr lang="en-US"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Component 2: </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在查干湖周边设计</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实施可持续水土管理和保护性农业</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示范</a:t>
            </a:r>
            <a:endPar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0824936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611560" y="1700808"/>
            <a:ext cx="8352928" cy="4968552"/>
          </a:xfrm>
        </p:spPr>
        <p:txBody>
          <a:bodyPr/>
          <a:lstStyle/>
          <a:p>
            <a:pPr>
              <a:lnSpc>
                <a:spcPct val="150000"/>
              </a:lnSpc>
            </a:pPr>
            <a:r>
              <a:rPr lang="en-US" altLang="zh-CN" sz="2000" dirty="0">
                <a:latin typeface="黑体" panose="02010609060101010101" pitchFamily="49" charset="-122"/>
                <a:ea typeface="黑体" panose="02010609060101010101" pitchFamily="49" charset="-122"/>
              </a:rPr>
              <a:t>3</a:t>
            </a:r>
            <a:r>
              <a:rPr lang="zh-CN" altLang="en-US" sz="2000" dirty="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购置免耕机：</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b="0" dirty="0">
                <a:latin typeface="黑体" panose="02010609060101010101" pitchFamily="49" charset="-122"/>
                <a:ea typeface="黑体" panose="02010609060101010101" pitchFamily="49" charset="-122"/>
              </a:rPr>
              <a:t>     前郭县深井子牧场使用。</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en-US" sz="2000" b="0" dirty="0">
                <a:latin typeface="黑体" panose="02010609060101010101" pitchFamily="49" charset="-122"/>
                <a:ea typeface="黑体" panose="02010609060101010101" pitchFamily="49" charset="-122"/>
              </a:rPr>
              <a:t>     四平康达牌免耕机，农机补贴后价格</a:t>
            </a:r>
            <a:r>
              <a:rPr lang="en-US" altLang="zh-CN" sz="2000" b="0" dirty="0">
                <a:latin typeface="黑体" panose="02010609060101010101" pitchFamily="49" charset="-122"/>
                <a:ea typeface="黑体" panose="02010609060101010101" pitchFamily="49" charset="-122"/>
              </a:rPr>
              <a:t>3.47</a:t>
            </a:r>
            <a:r>
              <a:rPr lang="zh-CN" altLang="en-US" sz="2000" b="0" dirty="0">
                <a:latin typeface="黑体" panose="02010609060101010101" pitchFamily="49" charset="-122"/>
                <a:ea typeface="黑体" panose="02010609060101010101" pitchFamily="49" charset="-122"/>
              </a:rPr>
              <a:t>万元。</a:t>
            </a:r>
            <a:endParaRPr lang="zh-CN" altLang="zh-CN" sz="2000" b="0" dirty="0">
              <a:latin typeface="黑体" panose="02010609060101010101" pitchFamily="49" charset="-122"/>
              <a:ea typeface="黑体" panose="02010609060101010101" pitchFamily="49" charset="-122"/>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3435742"/>
            <a:ext cx="4896544" cy="3373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本框 1">
            <a:extLst>
              <a:ext uri="{FF2B5EF4-FFF2-40B4-BE49-F238E27FC236}">
                <a16:creationId xmlns:a16="http://schemas.microsoft.com/office/drawing/2014/main" xmlns="" id="{4275C2A8-F7B6-41A4-B130-F3E6A0EF49B0}"/>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三、下一步工作计划</a:t>
            </a:r>
          </a:p>
        </p:txBody>
      </p:sp>
      <p:sp>
        <p:nvSpPr>
          <p:cNvPr id="5" name="矩形 4"/>
          <p:cNvSpPr/>
          <p:nvPr/>
        </p:nvSpPr>
        <p:spPr>
          <a:xfrm>
            <a:off x="0" y="1052736"/>
            <a:ext cx="9144000" cy="507831"/>
          </a:xfrm>
          <a:prstGeom prst="rect">
            <a:avLst/>
          </a:prstGeom>
          <a:solidFill>
            <a:schemeClr val="accent3">
              <a:lumMod val="60000"/>
              <a:lumOff val="40000"/>
            </a:schemeClr>
          </a:solidFill>
        </p:spPr>
        <p:txBody>
          <a:bodyPr wrap="square">
            <a:spAutoFit/>
          </a:bodyPr>
          <a:lstStyle/>
          <a:p>
            <a:pPr algn="just">
              <a:lnSpc>
                <a:spcPct val="150000"/>
              </a:lnSpc>
            </a:pPr>
            <a:r>
              <a:rPr lang="en-US"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Component 2: </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在查干湖周边设计</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实施可持续水土管理和保护性农业</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示范</a:t>
            </a:r>
            <a:endPar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3830635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a:spLocks noGrp="1"/>
          </p:cNvSpPr>
          <p:nvPr>
            <p:ph type="subTitle" idx="1"/>
          </p:nvPr>
        </p:nvSpPr>
        <p:spPr>
          <a:xfrm>
            <a:off x="179512" y="1556792"/>
            <a:ext cx="8712968" cy="4968552"/>
          </a:xfrm>
        </p:spPr>
        <p:txBody>
          <a:bodyPr/>
          <a:lstStyle/>
          <a:p>
            <a:r>
              <a:rPr lang="en-US" altLang="zh-CN" sz="2000" dirty="0">
                <a:latin typeface="黑体" panose="02010609060101010101" pitchFamily="49" charset="-122"/>
                <a:ea typeface="黑体" panose="02010609060101010101" pitchFamily="49" charset="-122"/>
              </a:rPr>
              <a:t>4</a:t>
            </a:r>
            <a:r>
              <a:rPr lang="zh-CN" altLang="en-US" sz="2000" dirty="0">
                <a:latin typeface="黑体" panose="02010609060101010101" pitchFamily="49" charset="-122"/>
                <a:ea typeface="黑体" panose="02010609060101010101" pitchFamily="49" charset="-122"/>
              </a:rPr>
              <a:t>、技术培训</a:t>
            </a:r>
            <a:r>
              <a:rPr lang="zh-CN" altLang="zh-CN" sz="2000" dirty="0">
                <a:latin typeface="黑体" panose="02010609060101010101" pitchFamily="49" charset="-122"/>
                <a:ea typeface="黑体" panose="02010609060101010101" pitchFamily="49" charset="-122"/>
              </a:rPr>
              <a:t>：</a:t>
            </a:r>
            <a:endParaRPr lang="en-US" altLang="zh-CN" sz="2000" dirty="0">
              <a:latin typeface="黑体" panose="02010609060101010101" pitchFamily="49" charset="-122"/>
              <a:ea typeface="黑体" panose="02010609060101010101" pitchFamily="49" charset="-122"/>
            </a:endParaRPr>
          </a:p>
          <a:p>
            <a:pPr>
              <a:lnSpc>
                <a:spcPct val="150000"/>
              </a:lnSpc>
            </a:pPr>
            <a:r>
              <a:rPr lang="zh-CN" altLang="en-US" sz="2000" b="0" dirty="0">
                <a:latin typeface="黑体" panose="02010609060101010101" pitchFamily="49" charset="-122"/>
                <a:ea typeface="黑体" panose="02010609060101010101" pitchFamily="49" charset="-122"/>
              </a:rPr>
              <a:t>     计划在冬闲季节进行。通过</a:t>
            </a:r>
            <a:r>
              <a:rPr lang="zh-CN" altLang="zh-CN" sz="2000" b="0" dirty="0">
                <a:latin typeface="黑体" panose="02010609060101010101" pitchFamily="49" charset="-122"/>
                <a:ea typeface="黑体" panose="02010609060101010101" pitchFamily="49" charset="-122"/>
              </a:rPr>
              <a:t>制定推广、培训方案，</a:t>
            </a:r>
            <a:r>
              <a:rPr lang="zh-CN" altLang="en-US" sz="2000" b="0" dirty="0">
                <a:latin typeface="黑体" panose="02010609060101010101" pitchFamily="49" charset="-122"/>
                <a:ea typeface="黑体" panose="02010609060101010101" pitchFamily="49" charset="-122"/>
              </a:rPr>
              <a:t>编制技术手册，</a:t>
            </a:r>
            <a:r>
              <a:rPr lang="zh-CN" altLang="zh-CN" sz="2000" b="0" dirty="0">
                <a:latin typeface="黑体" panose="02010609060101010101" pitchFamily="49" charset="-122"/>
                <a:ea typeface="黑体" panose="02010609060101010101" pitchFamily="49" charset="-122"/>
              </a:rPr>
              <a:t>在项目区</a:t>
            </a:r>
            <a:r>
              <a:rPr lang="zh-CN" altLang="en-US" sz="2000" b="0" dirty="0">
                <a:latin typeface="黑体" panose="02010609060101010101" pitchFamily="49" charset="-122"/>
                <a:ea typeface="黑体" panose="02010609060101010101" pitchFamily="49" charset="-122"/>
              </a:rPr>
              <a:t>开展</a:t>
            </a:r>
            <a:r>
              <a:rPr lang="zh-CN" altLang="zh-CN" sz="2000" b="0" dirty="0">
                <a:latin typeface="黑体" panose="02010609060101010101" pitchFamily="49" charset="-122"/>
                <a:ea typeface="黑体" panose="02010609060101010101" pitchFamily="49" charset="-122"/>
              </a:rPr>
              <a:t>培训、宣传和田间指导推广相关技术和模式</a:t>
            </a:r>
            <a:r>
              <a:rPr lang="zh-CN" altLang="en-US" sz="2000" b="0" dirty="0">
                <a:latin typeface="黑体" panose="02010609060101010101" pitchFamily="49" charset="-122"/>
                <a:ea typeface="黑体" panose="02010609060101010101" pitchFamily="49" charset="-122"/>
              </a:rPr>
              <a:t>。本年度培训的技术内容主要包括：</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zh-CN"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1</a:t>
            </a:r>
            <a:r>
              <a:rPr lang="zh-CN" altLang="zh-CN" sz="2000" b="0" dirty="0">
                <a:latin typeface="黑体" panose="02010609060101010101" pitchFamily="49" charset="-122"/>
                <a:ea typeface="黑体" panose="02010609060101010101" pitchFamily="49" charset="-122"/>
              </a:rPr>
              <a:t>）苏打盐碱地改良技术</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zh-CN"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2</a:t>
            </a:r>
            <a:r>
              <a:rPr lang="zh-CN" altLang="zh-CN" sz="2000" b="0" dirty="0">
                <a:latin typeface="黑体" panose="02010609060101010101" pitchFamily="49" charset="-122"/>
                <a:ea typeface="黑体" panose="02010609060101010101" pitchFamily="49" charset="-122"/>
              </a:rPr>
              <a:t>）盐碱地区土壤水盐平衡及水分管理技术</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zh-CN"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3</a:t>
            </a:r>
            <a:r>
              <a:rPr lang="zh-CN" altLang="zh-CN" sz="2000" b="0" dirty="0">
                <a:latin typeface="黑体" panose="02010609060101010101" pitchFamily="49" charset="-122"/>
                <a:ea typeface="黑体" panose="02010609060101010101" pitchFamily="49" charset="-122"/>
              </a:rPr>
              <a:t>）盐碱地水稻优良品种及绿色种植技术</a:t>
            </a:r>
            <a:endParaRPr lang="en-US" altLang="zh-CN" sz="2000" b="0" dirty="0">
              <a:latin typeface="黑体" panose="02010609060101010101" pitchFamily="49" charset="-122"/>
              <a:ea typeface="黑体" panose="02010609060101010101" pitchFamily="49" charset="-122"/>
            </a:endParaRPr>
          </a:p>
          <a:p>
            <a:pPr>
              <a:lnSpc>
                <a:spcPct val="150000"/>
              </a:lnSpc>
            </a:pPr>
            <a:r>
              <a:rPr lang="zh-CN" altLang="zh-CN" sz="2000" b="0" dirty="0">
                <a:latin typeface="黑体" panose="02010609060101010101" pitchFamily="49" charset="-122"/>
                <a:ea typeface="黑体" panose="02010609060101010101" pitchFamily="49" charset="-122"/>
              </a:rPr>
              <a:t>（</a:t>
            </a:r>
            <a:r>
              <a:rPr lang="en-US" altLang="zh-CN" sz="2000" b="0" dirty="0">
                <a:latin typeface="黑体" panose="02010609060101010101" pitchFamily="49" charset="-122"/>
                <a:ea typeface="黑体" panose="02010609060101010101" pitchFamily="49" charset="-122"/>
              </a:rPr>
              <a:t>4</a:t>
            </a:r>
            <a:r>
              <a:rPr lang="zh-CN" altLang="zh-CN" sz="2000" b="0" dirty="0">
                <a:latin typeface="黑体" panose="02010609060101010101" pitchFamily="49" charset="-122"/>
                <a:ea typeface="黑体" panose="02010609060101010101" pitchFamily="49" charset="-122"/>
              </a:rPr>
              <a:t>）保护性耕作技术等</a:t>
            </a:r>
            <a:endParaRPr lang="en-US" altLang="zh-CN" sz="2000" b="0" dirty="0">
              <a:latin typeface="黑体" panose="02010609060101010101" pitchFamily="49" charset="-122"/>
              <a:ea typeface="黑体" panose="02010609060101010101" pitchFamily="49" charset="-122"/>
            </a:endParaRPr>
          </a:p>
          <a:p>
            <a:pPr>
              <a:lnSpc>
                <a:spcPct val="150000"/>
              </a:lnSpc>
            </a:pPr>
            <a:r>
              <a:rPr lang="en-US" altLang="zh-CN" sz="2000" dirty="0">
                <a:latin typeface="黑体" panose="02010609060101010101" pitchFamily="49" charset="-122"/>
                <a:ea typeface="黑体" panose="02010609060101010101" pitchFamily="49" charset="-122"/>
              </a:rPr>
              <a:t>     </a:t>
            </a:r>
            <a:r>
              <a:rPr lang="zh-CN" altLang="zh-CN" sz="2000" dirty="0">
                <a:latin typeface="黑体" panose="02010609060101010101" pitchFamily="49" charset="-122"/>
                <a:ea typeface="黑体" panose="02010609060101010101" pitchFamily="49" charset="-122"/>
              </a:rPr>
              <a:t>通过培训、宣传和指导，在项目区推广相关技术和模式。分发宣传材料。推进绿色生态农业、保护性耕作、节水灌溉、草场恢复、盐碱地修复和治理技术</a:t>
            </a:r>
            <a:r>
              <a:rPr lang="zh-CN" altLang="en-US" sz="2000" dirty="0">
                <a:latin typeface="黑体" panose="02010609060101010101" pitchFamily="49" charset="-122"/>
                <a:ea typeface="黑体" panose="02010609060101010101" pitchFamily="49" charset="-122"/>
              </a:rPr>
              <a:t>应用</a:t>
            </a:r>
            <a:r>
              <a:rPr lang="zh-CN" altLang="zh-CN" sz="2000" dirty="0">
                <a:latin typeface="黑体" panose="02010609060101010101" pitchFamily="49" charset="-122"/>
                <a:ea typeface="黑体" panose="02010609060101010101" pitchFamily="49" charset="-122"/>
              </a:rPr>
              <a:t>。</a:t>
            </a:r>
            <a:endParaRPr lang="en-US" altLang="zh-CN" sz="2000" b="0" dirty="0">
              <a:latin typeface="黑体" panose="02010609060101010101" pitchFamily="49" charset="-122"/>
              <a:ea typeface="黑体" panose="02010609060101010101" pitchFamily="49" charset="-122"/>
            </a:endParaRPr>
          </a:p>
        </p:txBody>
      </p:sp>
      <p:sp>
        <p:nvSpPr>
          <p:cNvPr id="2" name="文本框 1">
            <a:extLst>
              <a:ext uri="{FF2B5EF4-FFF2-40B4-BE49-F238E27FC236}">
                <a16:creationId xmlns:a16="http://schemas.microsoft.com/office/drawing/2014/main" xmlns="" id="{B010ADDB-6912-418A-BCA9-42F2EC679D5E}"/>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
        <p:nvSpPr>
          <p:cNvPr id="5" name="矩形 4"/>
          <p:cNvSpPr/>
          <p:nvPr/>
        </p:nvSpPr>
        <p:spPr>
          <a:xfrm>
            <a:off x="0" y="1052736"/>
            <a:ext cx="9144000" cy="507831"/>
          </a:xfrm>
          <a:prstGeom prst="rect">
            <a:avLst/>
          </a:prstGeom>
          <a:solidFill>
            <a:schemeClr val="accent3">
              <a:lumMod val="60000"/>
              <a:lumOff val="40000"/>
            </a:schemeClr>
          </a:solidFill>
        </p:spPr>
        <p:txBody>
          <a:bodyPr wrap="square">
            <a:spAutoFit/>
          </a:bodyPr>
          <a:lstStyle/>
          <a:p>
            <a:pPr algn="just">
              <a:lnSpc>
                <a:spcPct val="150000"/>
              </a:lnSpc>
            </a:pPr>
            <a:r>
              <a:rPr lang="en-US"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Component 2: </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在查干湖周边设计</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a:t>
            </a:r>
            <a:r>
              <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实施可持续水土管理和保护性农业</a:t>
            </a:r>
            <a:r>
              <a:rPr lang="zh-CN" altLang="en-US"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示范</a:t>
            </a:r>
            <a:endParaRPr lang="zh-CN" altLang="zh-CN"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705060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4AB2FD8A-B8B6-4C18-8C78-77FA0E3A6F4A}"/>
              </a:ext>
            </a:extLst>
          </p:cNvPr>
          <p:cNvSpPr/>
          <p:nvPr/>
        </p:nvSpPr>
        <p:spPr>
          <a:xfrm>
            <a:off x="189638" y="1348386"/>
            <a:ext cx="8784976" cy="784830"/>
          </a:xfrm>
          <a:prstGeom prst="rect">
            <a:avLst/>
          </a:prstGeom>
          <a:solidFill>
            <a:schemeClr val="accent1">
              <a:lumMod val="20000"/>
              <a:lumOff val="80000"/>
            </a:schemeClr>
          </a:solidFill>
        </p:spPr>
        <p:txBody>
          <a:bodyPr wrap="square">
            <a:spAutoFit/>
          </a:bodyPr>
          <a:lstStyle/>
          <a:p>
            <a:pPr marL="285750" marR="0" lvl="0" indent="-285750" algn="l" defTabSz="914400" rtl="0" eaLnBrk="1" fontAlgn="auto" latinLnBrk="0" hangingPunct="1">
              <a:lnSpc>
                <a:spcPct val="125000"/>
              </a:lnSpc>
              <a:spcBef>
                <a:spcPts val="1200"/>
              </a:spcBef>
              <a:spcAft>
                <a:spcPts val="0"/>
              </a:spcAft>
              <a:buClrTx/>
              <a:buSzTx/>
              <a:buFont typeface="Wingdings" panose="05000000000000000000" pitchFamily="2" charset="2"/>
              <a:buChar char="l"/>
              <a:tabLst/>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Output 1.1.2: </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制定“</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SLWM”</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政策实施指南。完成约</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80%</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SLWM”</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政策实施指南</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199765" y="2492896"/>
            <a:ext cx="8764721" cy="438582"/>
          </a:xfrm>
          <a:prstGeom prst="rect">
            <a:avLst/>
          </a:prstGeom>
          <a:solidFill>
            <a:srgbClr val="A2E8FE"/>
          </a:solidFill>
        </p:spPr>
        <p:txBody>
          <a:bodyPr wrap="square">
            <a:spAutoFit/>
          </a:bodyPr>
          <a:lstStyle/>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2020</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年下半年继续完善相关评述并投稿，协助项目办公室制定政策实施指南</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a:extLst>
              <a:ext uri="{FF2B5EF4-FFF2-40B4-BE49-F238E27FC236}">
                <a16:creationId xmlns:a16="http://schemas.microsoft.com/office/drawing/2014/main" xmlns="" id="{2A97CF2B-7727-4EEC-BA7C-7796B5916B5A}"/>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pic>
        <p:nvPicPr>
          <p:cNvPr id="6" name="图片 5"/>
          <p:cNvPicPr>
            <a:picLocks noChangeAspect="1"/>
          </p:cNvPicPr>
          <p:nvPr/>
        </p:nvPicPr>
        <p:blipFill>
          <a:blip r:embed="rId2"/>
          <a:stretch>
            <a:fillRect/>
          </a:stretch>
        </p:blipFill>
        <p:spPr>
          <a:xfrm>
            <a:off x="1547664" y="3291158"/>
            <a:ext cx="5603246" cy="3378307"/>
          </a:xfrm>
          <a:prstGeom prst="rect">
            <a:avLst/>
          </a:prstGeom>
        </p:spPr>
      </p:pic>
    </p:spTree>
    <p:extLst>
      <p:ext uri="{BB962C8B-B14F-4D97-AF65-F5344CB8AC3E}">
        <p14:creationId xmlns:p14="http://schemas.microsoft.com/office/powerpoint/2010/main" val="30696528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4AB2FD8A-B8B6-4C18-8C78-77FA0E3A6F4A}"/>
              </a:ext>
            </a:extLst>
          </p:cNvPr>
          <p:cNvSpPr/>
          <p:nvPr/>
        </p:nvSpPr>
        <p:spPr>
          <a:xfrm>
            <a:off x="170709" y="1249152"/>
            <a:ext cx="8784976" cy="784830"/>
          </a:xfrm>
          <a:prstGeom prst="rect">
            <a:avLst/>
          </a:prstGeom>
          <a:solidFill>
            <a:schemeClr val="accent1">
              <a:lumMod val="20000"/>
              <a:lumOff val="80000"/>
            </a:schemeClr>
          </a:solidFill>
        </p:spPr>
        <p:txBody>
          <a:bodyPr wrap="square">
            <a:spAutoFit/>
          </a:bodyPr>
          <a:lstStyle/>
          <a:p>
            <a:pPr marL="285750" marR="0" lvl="0" indent="-285750" algn="l" defTabSz="914400" rtl="0" eaLnBrk="1" fontAlgn="auto" latinLnBrk="0" hangingPunct="1">
              <a:lnSpc>
                <a:spcPct val="125000"/>
              </a:lnSpc>
              <a:spcBef>
                <a:spcPts val="1200"/>
              </a:spcBef>
              <a:spcAft>
                <a:spcPts val="0"/>
              </a:spcAft>
              <a:buClrTx/>
              <a:buSzTx/>
              <a:buFont typeface="Wingdings" panose="05000000000000000000" pitchFamily="2" charset="2"/>
              <a:buChar char="l"/>
              <a:tabLst/>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Output 2.2.3:</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编写技术指南：制定试点工作方案，撰写（绿色生态农业、保护性耕作、节水灌溉、草场恢复、盐碱地修复治理）技术指导纲要</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200226" y="2492896"/>
            <a:ext cx="5307877" cy="784830"/>
          </a:xfrm>
          <a:prstGeom prst="rect">
            <a:avLst/>
          </a:prstGeom>
          <a:solidFill>
            <a:srgbClr val="A2E8FE"/>
          </a:solidFill>
        </p:spPr>
        <p:txBody>
          <a:bodyPr wrap="square">
            <a:spAutoFit/>
          </a:bodyPr>
          <a:lstStyle/>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：协助将可持续集约化农业模式设计进入</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年的可持续农业实践中</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2380231"/>
            <a:ext cx="3282601" cy="4360925"/>
          </a:xfrm>
          <a:prstGeom prst="rect">
            <a:avLst/>
          </a:prstGeom>
        </p:spPr>
      </p:pic>
      <p:pic>
        <p:nvPicPr>
          <p:cNvPr id="5" name="图片 4"/>
          <p:cNvPicPr>
            <a:picLocks noChangeAspect="1"/>
          </p:cNvPicPr>
          <p:nvPr/>
        </p:nvPicPr>
        <p:blipFill>
          <a:blip r:embed="rId3"/>
          <a:stretch>
            <a:fillRect/>
          </a:stretch>
        </p:blipFill>
        <p:spPr>
          <a:xfrm>
            <a:off x="292067" y="3403107"/>
            <a:ext cx="4980642" cy="3364666"/>
          </a:xfrm>
          <a:prstGeom prst="rect">
            <a:avLst/>
          </a:prstGeom>
        </p:spPr>
      </p:pic>
      <p:sp>
        <p:nvSpPr>
          <p:cNvPr id="8" name="文本框 7">
            <a:extLst>
              <a:ext uri="{FF2B5EF4-FFF2-40B4-BE49-F238E27FC236}">
                <a16:creationId xmlns:a16="http://schemas.microsoft.com/office/drawing/2014/main" xmlns="" id="{2A97CF2B-7727-4EEC-BA7C-7796B5916B5A}"/>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四</a:t>
            </a:r>
            <a:r>
              <a:rPr lang="zh-CN" altLang="en-US" sz="3200" dirty="0" smtClean="0">
                <a:latin typeface="黑体" panose="02010609060101010101" pitchFamily="49" charset="-122"/>
                <a:ea typeface="黑体" panose="02010609060101010101" pitchFamily="49" charset="-122"/>
              </a:rPr>
              <a:t>、</a:t>
            </a:r>
            <a:r>
              <a:rPr lang="zh-CN" altLang="en-US" sz="3200" dirty="0">
                <a:latin typeface="黑体" panose="02010609060101010101" pitchFamily="49" charset="-122"/>
                <a:ea typeface="黑体" panose="02010609060101010101" pitchFamily="49" charset="-122"/>
              </a:rPr>
              <a:t>下一步工作计划</a:t>
            </a:r>
          </a:p>
        </p:txBody>
      </p:sp>
    </p:spTree>
    <p:extLst>
      <p:ext uri="{BB962C8B-B14F-4D97-AF65-F5344CB8AC3E}">
        <p14:creationId xmlns:p14="http://schemas.microsoft.com/office/powerpoint/2010/main" val="40718596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4AB2FD8A-B8B6-4C18-8C78-77FA0E3A6F4A}"/>
              </a:ext>
            </a:extLst>
          </p:cNvPr>
          <p:cNvSpPr/>
          <p:nvPr/>
        </p:nvSpPr>
        <p:spPr>
          <a:xfrm>
            <a:off x="183811" y="1056921"/>
            <a:ext cx="8784976" cy="753220"/>
          </a:xfrm>
          <a:prstGeom prst="rect">
            <a:avLst/>
          </a:prstGeom>
          <a:solidFill>
            <a:schemeClr val="accent1">
              <a:lumMod val="20000"/>
              <a:lumOff val="80000"/>
            </a:schemeClr>
          </a:solidFill>
        </p:spPr>
        <p:txBody>
          <a:bodyPr wrap="square">
            <a:spAutoFit/>
          </a:bodyPr>
          <a:lstStyle/>
          <a:p>
            <a:pPr marL="285750" marR="0" lvl="0" indent="-285750" algn="l" defTabSz="914400" rtl="0" eaLnBrk="1" fontAlgn="auto" latinLnBrk="0" hangingPunct="1">
              <a:lnSpc>
                <a:spcPct val="125000"/>
              </a:lnSpc>
              <a:spcBef>
                <a:spcPts val="1200"/>
              </a:spcBef>
              <a:spcAft>
                <a:spcPts val="0"/>
              </a:spcAft>
              <a:buClrTx/>
              <a:buSzTx/>
              <a:buFont typeface="Wingdings" panose="05000000000000000000" pitchFamily="2" charset="2"/>
              <a:buChar char="l"/>
              <a:tabLst/>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Output 2.3.1: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为项目区域准备综合的、动态的</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ILWMP</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，将农业、牧场管理、生物多样性保护和生态系统服务保护与盐碱化和水管理相结合。</a:t>
            </a:r>
          </a:p>
        </p:txBody>
      </p:sp>
      <p:sp>
        <p:nvSpPr>
          <p:cNvPr id="3" name="矩形 2"/>
          <p:cNvSpPr/>
          <p:nvPr/>
        </p:nvSpPr>
        <p:spPr>
          <a:xfrm>
            <a:off x="204066" y="2138492"/>
            <a:ext cx="8764721" cy="438582"/>
          </a:xfrm>
          <a:prstGeom prst="rect">
            <a:avLst/>
          </a:prstGeom>
          <a:solidFill>
            <a:srgbClr val="A2E8FE"/>
          </a:solidFill>
        </p:spPr>
        <p:txBody>
          <a:bodyPr wrap="square">
            <a:spAutoFit/>
          </a:bodyPr>
          <a:lstStyle/>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：将生物多样性基线和水盐初步监测结果融入</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SLWM</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Text Box 4"/>
          <p:cNvSpPr txBox="1">
            <a:spLocks noChangeArrowheads="1"/>
          </p:cNvSpPr>
          <p:nvPr/>
        </p:nvSpPr>
        <p:spPr bwMode="auto">
          <a:xfrm>
            <a:off x="204066" y="2924944"/>
            <a:ext cx="2840673" cy="3785652"/>
          </a:xfrm>
          <a:prstGeom prst="rect">
            <a:avLst/>
          </a:prstGeom>
          <a:solidFill>
            <a:schemeClr val="accent1">
              <a:lumMod val="20000"/>
              <a:lumOff val="80000"/>
            </a:schemeClr>
          </a:solidFill>
          <a:ln w="9525">
            <a:solidFill>
              <a:schemeClr val="accent1">
                <a:lumMod val="50000"/>
              </a:schemeClr>
            </a:solidFill>
            <a:miter lim="800000"/>
            <a:headEnd/>
            <a:tailEnd/>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ts val="1200"/>
              </a:spcBef>
              <a:spcAft>
                <a:spcPts val="600"/>
              </a:spcAft>
              <a:buClr>
                <a:srgbClr val="FF3300"/>
              </a:buClr>
              <a:buSzTx/>
              <a:buFontTx/>
              <a:buNone/>
              <a:tabLst/>
              <a:defRPr/>
            </a:pPr>
            <a:r>
              <a:rPr kumimoji="1" lang="zh-CN"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建议基于</a:t>
            </a:r>
            <a:r>
              <a:rPr kumimoji="1"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InVest</a:t>
            </a:r>
            <a:r>
              <a:rPr kumimoji="1" lang="zh-CN"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模型，以牛心套保为例，在退化湿地人工抚育近自然恢复的基础上，与周边替代农业发展相结合，研发一个可持续水土管理（</a:t>
            </a:r>
            <a:r>
              <a:rPr kumimoji="1"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SLWM</a:t>
            </a:r>
            <a:r>
              <a:rPr kumimoji="1" lang="zh-CN"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）模型，从生物多样性、水土保持、水环境、农作物产量等维度，从而服务于区域生态系统多服务和多目标可持续管理。</a:t>
            </a:r>
            <a:endParaRPr kumimoji="1"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5758" t="2693" r="4545" b="4512"/>
          <a:stretch/>
        </p:blipFill>
        <p:spPr>
          <a:xfrm>
            <a:off x="3275856" y="2708920"/>
            <a:ext cx="5434671" cy="4216768"/>
          </a:xfrm>
          <a:prstGeom prst="rect">
            <a:avLst/>
          </a:prstGeom>
        </p:spPr>
      </p:pic>
      <p:sp>
        <p:nvSpPr>
          <p:cNvPr id="8" name="文本框 7">
            <a:extLst>
              <a:ext uri="{FF2B5EF4-FFF2-40B4-BE49-F238E27FC236}">
                <a16:creationId xmlns:a16="http://schemas.microsoft.com/office/drawing/2014/main" xmlns="" id="{2A97CF2B-7727-4EEC-BA7C-7796B5916B5A}"/>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Tree>
    <p:extLst>
      <p:ext uri="{BB962C8B-B14F-4D97-AF65-F5344CB8AC3E}">
        <p14:creationId xmlns:p14="http://schemas.microsoft.com/office/powerpoint/2010/main" val="3124984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4AB2FD8A-B8B6-4C18-8C78-77FA0E3A6F4A}"/>
              </a:ext>
            </a:extLst>
          </p:cNvPr>
          <p:cNvSpPr/>
          <p:nvPr/>
        </p:nvSpPr>
        <p:spPr>
          <a:xfrm>
            <a:off x="178341" y="1196752"/>
            <a:ext cx="8784976" cy="753220"/>
          </a:xfrm>
          <a:prstGeom prst="rect">
            <a:avLst/>
          </a:prstGeom>
          <a:solidFill>
            <a:schemeClr val="accent1">
              <a:lumMod val="20000"/>
              <a:lumOff val="80000"/>
            </a:schemeClr>
          </a:solidFill>
        </p:spPr>
        <p:txBody>
          <a:bodyPr wrap="square">
            <a:spAutoFit/>
          </a:bodyPr>
          <a:lstStyle/>
          <a:p>
            <a:pPr marL="285750" marR="0" lvl="0" indent="-285750" algn="l" defTabSz="914400" rtl="0" eaLnBrk="1" fontAlgn="auto" latinLnBrk="0" hangingPunct="1">
              <a:lnSpc>
                <a:spcPct val="125000"/>
              </a:lnSpc>
              <a:spcBef>
                <a:spcPts val="1200"/>
              </a:spcBef>
              <a:spcAft>
                <a:spcPts val="0"/>
              </a:spcAft>
              <a:buClrTx/>
              <a:buSzTx/>
              <a:buFont typeface="Wingdings" panose="05000000000000000000" pitchFamily="2" charset="2"/>
              <a:buChar char="l"/>
              <a:tabLst/>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Output 3.1.1: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湿地的修复和保护作为淡水渔业、灌溉作物和草地生产景观的一部分，为濒临灭绝的候鸟在这些湿地休息和觅食提供了重要的栖息地。</a:t>
            </a:r>
          </a:p>
        </p:txBody>
      </p:sp>
      <p:sp>
        <p:nvSpPr>
          <p:cNvPr id="3" name="矩形 2"/>
          <p:cNvSpPr/>
          <p:nvPr/>
        </p:nvSpPr>
        <p:spPr>
          <a:xfrm>
            <a:off x="178341" y="2060848"/>
            <a:ext cx="8764721" cy="1253356"/>
          </a:xfrm>
          <a:prstGeom prst="rect">
            <a:avLst/>
          </a:prstGeom>
          <a:solidFill>
            <a:srgbClr val="A2E8FE"/>
          </a:solidFill>
        </p:spPr>
        <p:txBody>
          <a:bodyPr wrap="square">
            <a:spAutoFit/>
          </a:bodyPr>
          <a:lstStyle/>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：制定退化湿地物种恢复实验方案，协调与小西米泡管理部门和当地村屯的施工协议</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：完成植物理化测试，获取关键技术参数，修改修复方案</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5" name="组合 4"/>
          <p:cNvGrpSpPr/>
          <p:nvPr/>
        </p:nvGrpSpPr>
        <p:grpSpPr>
          <a:xfrm>
            <a:off x="0" y="3573016"/>
            <a:ext cx="9180512" cy="3284984"/>
            <a:chOff x="-36512" y="1868772"/>
            <a:chExt cx="9217024" cy="4789829"/>
          </a:xfrm>
        </p:grpSpPr>
        <p:grpSp>
          <p:nvGrpSpPr>
            <p:cNvPr id="6" name="组合 5"/>
            <p:cNvGrpSpPr/>
            <p:nvPr/>
          </p:nvGrpSpPr>
          <p:grpSpPr>
            <a:xfrm>
              <a:off x="561363" y="1868772"/>
              <a:ext cx="7940568" cy="1523782"/>
              <a:chOff x="591872" y="1916832"/>
              <a:chExt cx="7231765" cy="1338828"/>
            </a:xfrm>
          </p:grpSpPr>
          <p:sp>
            <p:nvSpPr>
              <p:cNvPr id="17" name="TextBox 6"/>
              <p:cNvSpPr txBox="1"/>
              <p:nvPr/>
            </p:nvSpPr>
            <p:spPr>
              <a:xfrm>
                <a:off x="1928252" y="1916832"/>
                <a:ext cx="1399924" cy="646331"/>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多水源</a:t>
                </a:r>
                <a:endPar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水文连通</a:t>
                </a:r>
                <a:endPar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8" name="TextBox 7"/>
              <p:cNvSpPr txBox="1"/>
              <p:nvPr/>
            </p:nvSpPr>
            <p:spPr>
              <a:xfrm>
                <a:off x="3722840" y="1918572"/>
                <a:ext cx="1780000" cy="717873"/>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生境适宜</a:t>
                </a:r>
                <a:endPar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基质调控</a:t>
                </a:r>
              </a:p>
            </p:txBody>
          </p:sp>
          <p:sp>
            <p:nvSpPr>
              <p:cNvPr id="19" name="TextBox 8"/>
              <p:cNvSpPr txBox="1"/>
              <p:nvPr/>
            </p:nvSpPr>
            <p:spPr>
              <a:xfrm>
                <a:off x="6012160" y="1918573"/>
                <a:ext cx="1811477" cy="646331"/>
              </a:xfrm>
              <a:prstGeom prst="rect">
                <a:avLst/>
              </a:prstGeom>
              <a:solidFill>
                <a:schemeClr val="accent5">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植被收获</a:t>
                </a:r>
                <a:endPar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种间竞争管理</a:t>
                </a:r>
              </a:p>
            </p:txBody>
          </p:sp>
          <p:sp>
            <p:nvSpPr>
              <p:cNvPr id="20" name="TextBox 9"/>
              <p:cNvSpPr txBox="1"/>
              <p:nvPr/>
            </p:nvSpPr>
            <p:spPr>
              <a:xfrm>
                <a:off x="5940152" y="2756285"/>
                <a:ext cx="1834091" cy="369332"/>
              </a:xfrm>
              <a:prstGeom prst="rect">
                <a:avLst/>
              </a:prstGeom>
              <a:solidFill>
                <a:schemeClr val="accent1">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有限人工管理</a:t>
                </a:r>
              </a:p>
            </p:txBody>
          </p:sp>
          <p:sp>
            <p:nvSpPr>
              <p:cNvPr id="21" name="TextBox 10"/>
              <p:cNvSpPr txBox="1"/>
              <p:nvPr/>
            </p:nvSpPr>
            <p:spPr>
              <a:xfrm>
                <a:off x="1885843" y="2754544"/>
                <a:ext cx="2280379" cy="369332"/>
              </a:xfrm>
              <a:prstGeom prst="rect">
                <a:avLst/>
              </a:prstGeom>
              <a:solidFill>
                <a:schemeClr val="accent1">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自然恢复为主</a:t>
                </a:r>
              </a:p>
            </p:txBody>
          </p:sp>
          <p:sp>
            <p:nvSpPr>
              <p:cNvPr id="22" name="Down Arrow 11"/>
              <p:cNvSpPr/>
              <p:nvPr/>
            </p:nvSpPr>
            <p:spPr>
              <a:xfrm>
                <a:off x="6902545" y="2563163"/>
                <a:ext cx="117727" cy="19138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ight Arrow 12"/>
              <p:cNvSpPr/>
              <p:nvPr/>
            </p:nvSpPr>
            <p:spPr>
              <a:xfrm>
                <a:off x="5580112" y="2143346"/>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ight Arrow 13"/>
              <p:cNvSpPr/>
              <p:nvPr/>
            </p:nvSpPr>
            <p:spPr>
              <a:xfrm rot="10800000">
                <a:off x="4192272" y="2884600"/>
                <a:ext cx="1721160" cy="1296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14"/>
              <p:cNvSpPr txBox="1"/>
              <p:nvPr/>
            </p:nvSpPr>
            <p:spPr>
              <a:xfrm>
                <a:off x="591872" y="1916832"/>
                <a:ext cx="936104" cy="1338828"/>
              </a:xfrm>
              <a:prstGeom prst="rect">
                <a:avLst/>
              </a:prstGeom>
              <a:solidFill>
                <a:schemeClr val="tx2">
                  <a:lumMod val="40000"/>
                  <a:lumOff val="60000"/>
                </a:schemeClr>
              </a:solid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栖息地</a:t>
                </a:r>
                <a:endPar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功能</a:t>
                </a:r>
                <a:endPar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提升</a:t>
                </a:r>
              </a:p>
            </p:txBody>
          </p:sp>
          <p:sp>
            <p:nvSpPr>
              <p:cNvPr id="26" name="Right Arrow 15"/>
              <p:cNvSpPr/>
              <p:nvPr/>
            </p:nvSpPr>
            <p:spPr>
              <a:xfrm>
                <a:off x="3367193" y="2173506"/>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ight Arrow 16"/>
              <p:cNvSpPr/>
              <p:nvPr/>
            </p:nvSpPr>
            <p:spPr>
              <a:xfrm>
                <a:off x="1572245" y="2223737"/>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ight Arrow 17"/>
              <p:cNvSpPr/>
              <p:nvPr/>
            </p:nvSpPr>
            <p:spPr>
              <a:xfrm rot="10800000">
                <a:off x="1527976" y="2924944"/>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76256" y="3676867"/>
              <a:ext cx="2262729" cy="2735513"/>
            </a:xfrm>
            <a:prstGeom prst="rect">
              <a:avLst/>
            </a:prstGeom>
          </p:spPr>
        </p:pic>
        <p:sp>
          <p:nvSpPr>
            <p:cNvPr id="9" name="TextBox 2"/>
            <p:cNvSpPr txBox="1"/>
            <p:nvPr/>
          </p:nvSpPr>
          <p:spPr>
            <a:xfrm>
              <a:off x="7955497" y="6412380"/>
              <a:ext cx="122501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Pulsford</a:t>
              </a: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 et al., 2017</a:t>
              </a:r>
              <a:endParaRPr kumimoji="0" lang="en-AU"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6" y="3646671"/>
              <a:ext cx="2316687" cy="2807520"/>
            </a:xfrm>
            <a:prstGeom prst="rect">
              <a:avLst/>
            </a:prstGeom>
          </p:spPr>
        </p:pic>
        <p:sp>
          <p:nvSpPr>
            <p:cNvPr id="11" name="TextBox 22"/>
            <p:cNvSpPr txBox="1"/>
            <p:nvPr/>
          </p:nvSpPr>
          <p:spPr>
            <a:xfrm>
              <a:off x="-36512" y="6412380"/>
              <a:ext cx="172515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altLang="zh-CN" sz="1000" b="0" i="0" u="none" strike="noStrike" kern="1200" cap="none" spc="0" normalizeH="0" baseline="0" noProof="0" dirty="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Lindegarth</a:t>
              </a:r>
              <a:r>
                <a:rPr kumimoji="0" lang="en-AU"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 &amp; Chapman, 2001</a:t>
              </a:r>
              <a:endParaRPr kumimoji="0" lang="en-AU"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2" descr="E:\吕老师2016-2020\2017.6莫莫格\IMG_20170608_16301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36440" y="4935625"/>
              <a:ext cx="1287074" cy="144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E:\2014野外照片\2014.9莫莫格\扁秆藨草漂浮种子\DSCN098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1647" y="3645024"/>
              <a:ext cx="2276789" cy="122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E:\吕老师2016-2020\2017.10\IMG_20171002_141917.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36440" y="3645024"/>
              <a:ext cx="2039913" cy="122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E:\吕老师2016-2020\2017.6莫莫格\IMG_20170727_10475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06311" y="4908975"/>
              <a:ext cx="1602126" cy="149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E:\吕老师2016-2020\2017.6莫莫格\IMG_20170727_152843.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07771" y="4908975"/>
              <a:ext cx="1334698" cy="149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文本框 28">
            <a:extLst>
              <a:ext uri="{FF2B5EF4-FFF2-40B4-BE49-F238E27FC236}">
                <a16:creationId xmlns:a16="http://schemas.microsoft.com/office/drawing/2014/main" xmlns="" id="{2A97CF2B-7727-4EEC-BA7C-7796B5916B5A}"/>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Tree>
    <p:extLst>
      <p:ext uri="{BB962C8B-B14F-4D97-AF65-F5344CB8AC3E}">
        <p14:creationId xmlns:p14="http://schemas.microsoft.com/office/powerpoint/2010/main" val="2638992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4AB2FD8A-B8B6-4C18-8C78-77FA0E3A6F4A}"/>
              </a:ext>
            </a:extLst>
          </p:cNvPr>
          <p:cNvSpPr/>
          <p:nvPr/>
        </p:nvSpPr>
        <p:spPr>
          <a:xfrm>
            <a:off x="179512" y="1124744"/>
            <a:ext cx="8784976" cy="1131079"/>
          </a:xfrm>
          <a:prstGeom prst="rect">
            <a:avLst/>
          </a:prstGeom>
          <a:solidFill>
            <a:schemeClr val="accent1">
              <a:lumMod val="20000"/>
              <a:lumOff val="80000"/>
            </a:schemeClr>
          </a:solidFill>
        </p:spPr>
        <p:txBody>
          <a:bodyPr wrap="square">
            <a:spAutoFit/>
          </a:bodyPr>
          <a:lstStyle/>
          <a:p>
            <a:pPr marL="285750" marR="0" lvl="0" indent="-285750" algn="l" defTabSz="914400" rtl="0" eaLnBrk="1" fontAlgn="auto" latinLnBrk="0" hangingPunct="1">
              <a:lnSpc>
                <a:spcPct val="125000"/>
              </a:lnSpc>
              <a:spcBef>
                <a:spcPts val="1200"/>
              </a:spcBef>
              <a:spcAft>
                <a:spcPts val="0"/>
              </a:spcAft>
              <a:buClrTx/>
              <a:buSzTx/>
              <a:buFont typeface="Wingdings" panose="05000000000000000000" pitchFamily="2" charset="2"/>
              <a:buChar char="l"/>
              <a:tabLst/>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Output 3.2.1: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建立全面的监测系统，测量整个项目区的污染物和盐度。采购仪器和设备。完成目标仪器设备选型。完善监测计划。选择监测断面，布置水监测设备。撰写监控报告和保护计划年度报告。</a:t>
            </a:r>
          </a:p>
        </p:txBody>
      </p:sp>
      <p:sp>
        <p:nvSpPr>
          <p:cNvPr id="3" name="矩形 2"/>
          <p:cNvSpPr/>
          <p:nvPr/>
        </p:nvSpPr>
        <p:spPr>
          <a:xfrm>
            <a:off x="179512" y="2801767"/>
            <a:ext cx="8764721" cy="1438855"/>
          </a:xfrm>
          <a:prstGeom prst="rect">
            <a:avLst/>
          </a:prstGeom>
          <a:solidFill>
            <a:srgbClr val="A2E8FE"/>
          </a:solidFill>
        </p:spPr>
        <p:txBody>
          <a:bodyPr wrap="square">
            <a:spAutoFit/>
          </a:bodyPr>
          <a:lstStyle/>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：采购土壤比色系统，用于湿地土壤退化程度和恢复效果的快速诊断</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：完成本年度水土污染物的分析测试</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：完善</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监测计划</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1200"/>
              </a:spcBef>
              <a:spcAft>
                <a:spcPts val="0"/>
              </a:spcAft>
              <a:buClrTx/>
              <a:buSzTx/>
              <a:buFontTx/>
              <a:buNone/>
              <a:tabLst/>
              <a:defRPr/>
            </a:pP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活动</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：撰写</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监控报告和保护计划年度报告</a:t>
            </a:r>
            <a:r>
              <a:rPr kumimoji="0" lang="zh-CN" altLang="en-US" sz="1800" b="0" i="0" u="none" strike="noStrike" kern="1200" cap="none" spc="0" normalizeH="0" baseline="0" noProof="0" dirty="0" smtClean="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766" y="4797152"/>
            <a:ext cx="2555776" cy="1916832"/>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876776" y="4797152"/>
            <a:ext cx="2563522" cy="1922642"/>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r="35553"/>
          <a:stretch/>
        </p:blipFill>
        <p:spPr>
          <a:xfrm>
            <a:off x="7380311" y="4797152"/>
            <a:ext cx="1584175" cy="1916832"/>
          </a:xfrm>
          <a:prstGeom prst="rect">
            <a:avLst/>
          </a:prstGeom>
        </p:spPr>
      </p:pic>
      <p:pic>
        <p:nvPicPr>
          <p:cNvPr id="9" name="Picture 2" descr="Munsell CAPSURE数字土壤比色计_专用仪器仪表_仪器仪表_产品供应_N127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7053" y="4797152"/>
            <a:ext cx="1895267" cy="1919282"/>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a:extLst>
              <a:ext uri="{FF2B5EF4-FFF2-40B4-BE49-F238E27FC236}">
                <a16:creationId xmlns:a16="http://schemas.microsoft.com/office/drawing/2014/main" xmlns="" id="{2A97CF2B-7727-4EEC-BA7C-7796B5916B5A}"/>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smtClean="0">
                <a:latin typeface="黑体" panose="02010609060101010101" pitchFamily="49" charset="-122"/>
                <a:ea typeface="黑体" panose="02010609060101010101" pitchFamily="49" charset="-122"/>
              </a:rPr>
              <a:t>四、</a:t>
            </a:r>
            <a:r>
              <a:rPr lang="zh-CN" altLang="en-US" sz="3200" dirty="0">
                <a:latin typeface="黑体" panose="02010609060101010101" pitchFamily="49" charset="-122"/>
                <a:ea typeface="黑体" panose="02010609060101010101" pitchFamily="49" charset="-122"/>
              </a:rPr>
              <a:t>下一步工作计划</a:t>
            </a:r>
          </a:p>
        </p:txBody>
      </p:sp>
    </p:spTree>
    <p:extLst>
      <p:ext uri="{BB962C8B-B14F-4D97-AF65-F5344CB8AC3E}">
        <p14:creationId xmlns:p14="http://schemas.microsoft.com/office/powerpoint/2010/main" val="19394176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61363" y="1868772"/>
            <a:ext cx="7940568" cy="1523782"/>
            <a:chOff x="591872" y="1916832"/>
            <a:chExt cx="7231765" cy="1338828"/>
          </a:xfrm>
        </p:grpSpPr>
        <p:sp>
          <p:nvSpPr>
            <p:cNvPr id="7" name="TextBox 6"/>
            <p:cNvSpPr txBox="1"/>
            <p:nvPr/>
          </p:nvSpPr>
          <p:spPr>
            <a:xfrm>
              <a:off x="1928252" y="1916832"/>
              <a:ext cx="1399924" cy="646331"/>
            </a:xfrm>
            <a:prstGeom prst="rect">
              <a:avLst/>
            </a:prstGeom>
            <a:solidFill>
              <a:schemeClr val="accent5">
                <a:lumMod val="20000"/>
                <a:lumOff val="80000"/>
              </a:schemeClr>
            </a:solidFill>
          </p:spPr>
          <p:txBody>
            <a:bodyPr wrap="square" rtlCol="0">
              <a:spAutoFit/>
            </a:bodyPr>
            <a:lstStyle/>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多水源</a:t>
              </a:r>
              <a:endParaRPr lang="en-US" altLang="zh-CN" dirty="0">
                <a:latin typeface="Times New Roman" panose="02020603050405020304" pitchFamily="18" charset="0"/>
                <a:ea typeface="Microsoft YaHei" panose="020B0503020204020204" pitchFamily="34" charset="-122"/>
                <a:cs typeface="Times New Roman" panose="02020603050405020304" pitchFamily="18" charset="0"/>
              </a:endParaRPr>
            </a:p>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水文连通</a:t>
              </a:r>
              <a:endParaRPr lang="en-US" altLang="zh-CN"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8" name="TextBox 7"/>
            <p:cNvSpPr txBox="1"/>
            <p:nvPr/>
          </p:nvSpPr>
          <p:spPr>
            <a:xfrm>
              <a:off x="3722840" y="1918573"/>
              <a:ext cx="1780000" cy="646331"/>
            </a:xfrm>
            <a:prstGeom prst="rect">
              <a:avLst/>
            </a:prstGeom>
            <a:solidFill>
              <a:schemeClr val="accent5">
                <a:lumMod val="40000"/>
                <a:lumOff val="60000"/>
              </a:schemeClr>
            </a:solidFill>
          </p:spPr>
          <p:txBody>
            <a:bodyPr wrap="square" rtlCol="0">
              <a:spAutoFit/>
            </a:bodyPr>
            <a:lstStyle/>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生境适宜</a:t>
              </a:r>
              <a:endParaRPr lang="en-US" altLang="zh-CN" dirty="0">
                <a:latin typeface="Times New Roman" panose="02020603050405020304" pitchFamily="18" charset="0"/>
                <a:ea typeface="Microsoft YaHei" panose="020B0503020204020204" pitchFamily="34" charset="-122"/>
                <a:cs typeface="Times New Roman" panose="02020603050405020304" pitchFamily="18" charset="0"/>
              </a:endParaRPr>
            </a:p>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水文调控</a:t>
              </a:r>
            </a:p>
          </p:txBody>
        </p:sp>
        <p:sp>
          <p:nvSpPr>
            <p:cNvPr id="9" name="TextBox 8"/>
            <p:cNvSpPr txBox="1"/>
            <p:nvPr/>
          </p:nvSpPr>
          <p:spPr>
            <a:xfrm>
              <a:off x="6012160" y="1918573"/>
              <a:ext cx="1811477" cy="646331"/>
            </a:xfrm>
            <a:prstGeom prst="rect">
              <a:avLst/>
            </a:prstGeom>
            <a:solidFill>
              <a:schemeClr val="accent5">
                <a:lumMod val="60000"/>
                <a:lumOff val="40000"/>
              </a:schemeClr>
            </a:solidFill>
          </p:spPr>
          <p:txBody>
            <a:bodyPr wrap="square" rtlCol="0">
              <a:spAutoFit/>
            </a:bodyPr>
            <a:lstStyle/>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植被收获</a:t>
              </a:r>
              <a:endParaRPr lang="en-US" altLang="zh-CN" dirty="0">
                <a:latin typeface="Times New Roman" panose="02020603050405020304" pitchFamily="18" charset="0"/>
                <a:ea typeface="Microsoft YaHei" panose="020B0503020204020204" pitchFamily="34" charset="-122"/>
                <a:cs typeface="Times New Roman" panose="02020603050405020304" pitchFamily="18" charset="0"/>
              </a:endParaRPr>
            </a:p>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种间竞争管理</a:t>
              </a:r>
            </a:p>
          </p:txBody>
        </p:sp>
        <p:sp>
          <p:nvSpPr>
            <p:cNvPr id="10" name="TextBox 9"/>
            <p:cNvSpPr txBox="1"/>
            <p:nvPr/>
          </p:nvSpPr>
          <p:spPr>
            <a:xfrm>
              <a:off x="5940152" y="2756285"/>
              <a:ext cx="1834091" cy="369332"/>
            </a:xfrm>
            <a:prstGeom prst="rect">
              <a:avLst/>
            </a:prstGeom>
            <a:solidFill>
              <a:schemeClr val="accent1">
                <a:lumMod val="20000"/>
                <a:lumOff val="80000"/>
              </a:schemeClr>
            </a:solidFill>
          </p:spPr>
          <p:txBody>
            <a:bodyPr wrap="square" rtlCol="0">
              <a:spAutoFit/>
            </a:bodyPr>
            <a:lstStyle/>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有限人工管理</a:t>
              </a:r>
            </a:p>
          </p:txBody>
        </p:sp>
        <p:sp>
          <p:nvSpPr>
            <p:cNvPr id="11" name="TextBox 10"/>
            <p:cNvSpPr txBox="1"/>
            <p:nvPr/>
          </p:nvSpPr>
          <p:spPr>
            <a:xfrm>
              <a:off x="1885843" y="2754544"/>
              <a:ext cx="2280379" cy="369332"/>
            </a:xfrm>
            <a:prstGeom prst="rect">
              <a:avLst/>
            </a:prstGeom>
            <a:solidFill>
              <a:schemeClr val="accent1">
                <a:lumMod val="40000"/>
                <a:lumOff val="60000"/>
              </a:schemeClr>
            </a:solidFill>
          </p:spPr>
          <p:txBody>
            <a:bodyPr wrap="square" rtlCol="0">
              <a:spAutoFit/>
            </a:bodyPr>
            <a:lstStyle/>
            <a:p>
              <a:pPr algn="ct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自然恢复为主</a:t>
              </a:r>
            </a:p>
          </p:txBody>
        </p:sp>
        <p:sp>
          <p:nvSpPr>
            <p:cNvPr id="12" name="Down Arrow 11"/>
            <p:cNvSpPr/>
            <p:nvPr/>
          </p:nvSpPr>
          <p:spPr>
            <a:xfrm>
              <a:off x="6902545" y="2563163"/>
              <a:ext cx="117727" cy="19138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ight Arrow 12"/>
            <p:cNvSpPr/>
            <p:nvPr/>
          </p:nvSpPr>
          <p:spPr>
            <a:xfrm>
              <a:off x="5580112" y="2143346"/>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ight Arrow 13"/>
            <p:cNvSpPr/>
            <p:nvPr/>
          </p:nvSpPr>
          <p:spPr>
            <a:xfrm rot="10800000">
              <a:off x="4192272" y="2884600"/>
              <a:ext cx="1721160" cy="1296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p:cNvSpPr txBox="1"/>
            <p:nvPr/>
          </p:nvSpPr>
          <p:spPr>
            <a:xfrm>
              <a:off x="591872" y="1916832"/>
              <a:ext cx="936104" cy="1338828"/>
            </a:xfrm>
            <a:prstGeom prst="rect">
              <a:avLst/>
            </a:prstGeom>
            <a:solidFill>
              <a:schemeClr val="tx2">
                <a:lumMod val="40000"/>
                <a:lumOff val="60000"/>
              </a:schemeClr>
            </a:solidFill>
          </p:spPr>
          <p:txBody>
            <a:bodyPr wrap="square" rtlCol="0">
              <a:spAutoFit/>
            </a:bodyPr>
            <a:lstStyle/>
            <a:p>
              <a:pPr algn="ctr">
                <a:lnSpc>
                  <a:spcPct val="150000"/>
                </a:lnSpc>
              </a:pP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栖息地</a:t>
              </a:r>
              <a:endParaRPr lang="en-US" altLang="zh-CN" dirty="0">
                <a:latin typeface="Times New Roman" panose="02020603050405020304" pitchFamily="18" charset="0"/>
                <a:ea typeface="Microsoft YaHei" panose="020B0503020204020204" pitchFamily="34" charset="-122"/>
                <a:cs typeface="Times New Roman" panose="02020603050405020304" pitchFamily="18" charset="0"/>
              </a:endParaRPr>
            </a:p>
            <a:p>
              <a:pPr algn="ctr">
                <a:lnSpc>
                  <a:spcPct val="150000"/>
                </a:lnSpc>
              </a:pP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功能</a:t>
              </a:r>
              <a:endParaRPr lang="en-US" altLang="zh-CN" dirty="0">
                <a:latin typeface="Times New Roman" panose="02020603050405020304" pitchFamily="18" charset="0"/>
                <a:ea typeface="Microsoft YaHei" panose="020B0503020204020204" pitchFamily="34" charset="-122"/>
                <a:cs typeface="Times New Roman" panose="02020603050405020304" pitchFamily="18" charset="0"/>
              </a:endParaRPr>
            </a:p>
            <a:p>
              <a:pPr algn="ctr">
                <a:lnSpc>
                  <a:spcPct val="150000"/>
                </a:lnSpc>
              </a:pPr>
              <a:r>
                <a:rPr lang="zh-CN" altLang="en-US" dirty="0">
                  <a:latin typeface="Times New Roman" panose="02020603050405020304" pitchFamily="18" charset="0"/>
                  <a:ea typeface="Microsoft YaHei" panose="020B0503020204020204" pitchFamily="34" charset="-122"/>
                  <a:cs typeface="Times New Roman" panose="02020603050405020304" pitchFamily="18" charset="0"/>
                </a:rPr>
                <a:t>提升</a:t>
              </a:r>
            </a:p>
          </p:txBody>
        </p:sp>
        <p:sp>
          <p:nvSpPr>
            <p:cNvPr id="16" name="Right Arrow 15"/>
            <p:cNvSpPr/>
            <p:nvPr/>
          </p:nvSpPr>
          <p:spPr>
            <a:xfrm>
              <a:off x="3367193" y="2173506"/>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ight Arrow 16"/>
            <p:cNvSpPr/>
            <p:nvPr/>
          </p:nvSpPr>
          <p:spPr>
            <a:xfrm>
              <a:off x="1572245" y="2223737"/>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ight Arrow 17"/>
            <p:cNvSpPr/>
            <p:nvPr/>
          </p:nvSpPr>
          <p:spPr>
            <a:xfrm rot="10800000">
              <a:off x="1527976" y="2924944"/>
              <a:ext cx="333320" cy="8933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76256" y="3676867"/>
            <a:ext cx="2262729" cy="2735513"/>
          </a:xfrm>
          <a:prstGeom prst="rect">
            <a:avLst/>
          </a:prstGeom>
        </p:spPr>
      </p:pic>
      <p:sp>
        <p:nvSpPr>
          <p:cNvPr id="3" name="TextBox 2"/>
          <p:cNvSpPr txBox="1"/>
          <p:nvPr/>
        </p:nvSpPr>
        <p:spPr>
          <a:xfrm>
            <a:off x="7955497" y="6412380"/>
            <a:ext cx="1225015" cy="246221"/>
          </a:xfrm>
          <a:prstGeom prst="rect">
            <a:avLst/>
          </a:prstGeom>
          <a:noFill/>
        </p:spPr>
        <p:txBody>
          <a:bodyPr wrap="none" rtlCol="0">
            <a:spAutoFit/>
          </a:bodyPr>
          <a:lstStyle/>
          <a:p>
            <a:r>
              <a:rPr lang="en-US" altLang="zh-CN" sz="1000" dirty="0" err="1">
                <a:latin typeface="Times New Roman" panose="02020603050405020304" pitchFamily="18" charset="0"/>
                <a:cs typeface="Times New Roman" panose="02020603050405020304" pitchFamily="18" charset="0"/>
              </a:rPr>
              <a:t>Pulsford</a:t>
            </a:r>
            <a:r>
              <a:rPr lang="en-US" altLang="zh-CN" sz="1000" dirty="0">
                <a:latin typeface="Times New Roman" panose="02020603050405020304" pitchFamily="18" charset="0"/>
                <a:cs typeface="Times New Roman" panose="02020603050405020304" pitchFamily="18" charset="0"/>
              </a:rPr>
              <a:t> et al., 2017</a:t>
            </a:r>
            <a:endParaRPr lang="en-AU" sz="1000" dirty="0">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6" y="3646671"/>
            <a:ext cx="2316687" cy="2807520"/>
          </a:xfrm>
          <a:prstGeom prst="rect">
            <a:avLst/>
          </a:prstGeom>
        </p:spPr>
      </p:pic>
      <p:sp>
        <p:nvSpPr>
          <p:cNvPr id="23" name="TextBox 22"/>
          <p:cNvSpPr txBox="1"/>
          <p:nvPr/>
        </p:nvSpPr>
        <p:spPr>
          <a:xfrm>
            <a:off x="-36512" y="6412380"/>
            <a:ext cx="1725152" cy="246221"/>
          </a:xfrm>
          <a:prstGeom prst="rect">
            <a:avLst/>
          </a:prstGeom>
          <a:noFill/>
        </p:spPr>
        <p:txBody>
          <a:bodyPr wrap="none" rtlCol="0">
            <a:spAutoFit/>
          </a:bodyPr>
          <a:lstStyle/>
          <a:p>
            <a:r>
              <a:rPr lang="en-AU" altLang="zh-CN" sz="1000" dirty="0" err="1">
                <a:latin typeface="Times New Roman" panose="02020603050405020304" pitchFamily="18" charset="0"/>
                <a:cs typeface="Times New Roman" panose="02020603050405020304" pitchFamily="18" charset="0"/>
              </a:rPr>
              <a:t>Lindegarth</a:t>
            </a:r>
            <a:r>
              <a:rPr lang="en-AU" altLang="zh-CN" sz="1000" dirty="0">
                <a:latin typeface="Times New Roman" panose="02020603050405020304" pitchFamily="18" charset="0"/>
                <a:cs typeface="Times New Roman" panose="02020603050405020304" pitchFamily="18" charset="0"/>
              </a:rPr>
              <a:t> &amp; Chapman, 2001</a:t>
            </a:r>
            <a:endParaRPr lang="en-AU" sz="1000" dirty="0">
              <a:latin typeface="Times New Roman" panose="02020603050405020304" pitchFamily="18" charset="0"/>
              <a:cs typeface="Times New Roman" panose="02020603050405020304" pitchFamily="18" charset="0"/>
            </a:endParaRPr>
          </a:p>
        </p:txBody>
      </p:sp>
      <p:pic>
        <p:nvPicPr>
          <p:cNvPr id="26" name="Picture 2" descr="E:\吕老师2016-2020\2017.6莫莫格\IMG_20170608_16301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36440" y="4935625"/>
            <a:ext cx="1287074" cy="144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 descr="E:\2014野外照片\2014.9莫莫格\扁秆藨草漂浮种子\DSCN098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1647" y="3645024"/>
            <a:ext cx="2276789" cy="122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 descr="E:\吕老师2016-2020\2017.10\IMG_20171002_141917.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36440" y="3645024"/>
            <a:ext cx="2039913" cy="122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 descr="E:\吕老师2016-2020\2017.6莫莫格\IMG_20170727_10475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06311" y="4908975"/>
            <a:ext cx="1602126" cy="149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9" descr="E:\吕老师2016-2020\2017.6莫莫格\IMG_20170727_152843.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07771" y="4908975"/>
            <a:ext cx="1334698" cy="149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矩形 24"/>
          <p:cNvSpPr/>
          <p:nvPr/>
        </p:nvSpPr>
        <p:spPr>
          <a:xfrm>
            <a:off x="183256" y="1074800"/>
            <a:ext cx="3057247" cy="523220"/>
          </a:xfrm>
          <a:prstGeom prst="rect">
            <a:avLst/>
          </a:prstGeom>
        </p:spPr>
        <p:txBody>
          <a:bodyPr wrap="none">
            <a:spAutoFit/>
          </a:bodyPr>
          <a:lstStyle/>
          <a:p>
            <a:r>
              <a:rPr lang="zh-CN" altLang="en-US" sz="2800" b="1" dirty="0">
                <a:solidFill>
                  <a:srgbClr val="FF0000"/>
                </a:solidFill>
                <a:latin typeface="Microsoft YaHei" panose="020B0503020204020204" pitchFamily="34" charset="-122"/>
                <a:ea typeface="Microsoft YaHei" panose="020B0503020204020204" pitchFamily="34" charset="-122"/>
                <a:cs typeface="Times New Roman" panose="02020603050405020304" pitchFamily="18" charset="0"/>
              </a:rPr>
              <a:t>湿地修复技术应用</a:t>
            </a:r>
            <a:endParaRPr lang="zh-CN" altLang="en-US" sz="2800" dirty="0"/>
          </a:p>
        </p:txBody>
      </p:sp>
      <p:sp>
        <p:nvSpPr>
          <p:cNvPr id="5" name="文本框 4">
            <a:extLst>
              <a:ext uri="{FF2B5EF4-FFF2-40B4-BE49-F238E27FC236}">
                <a16:creationId xmlns:a16="http://schemas.microsoft.com/office/drawing/2014/main" xmlns="" id="{42024B46-98AB-43D5-B6FA-C986A99D7065}"/>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四、下一步工作计划</a:t>
            </a:r>
          </a:p>
        </p:txBody>
      </p:sp>
    </p:spTree>
    <p:extLst>
      <p:ext uri="{BB962C8B-B14F-4D97-AF65-F5344CB8AC3E}">
        <p14:creationId xmlns:p14="http://schemas.microsoft.com/office/powerpoint/2010/main" val="3799512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xmlns="" id="{BA951496-1EA5-4440-81E1-BC0D3FB736F9}"/>
              </a:ext>
            </a:extLst>
          </p:cNvPr>
          <p:cNvSpPr txBox="1"/>
          <p:nvPr/>
        </p:nvSpPr>
        <p:spPr>
          <a:xfrm>
            <a:off x="107504" y="1916832"/>
            <a:ext cx="8928992" cy="3727880"/>
          </a:xfrm>
          <a:prstGeom prst="rect">
            <a:avLst/>
          </a:prstGeom>
          <a:noFill/>
        </p:spPr>
        <p:txBody>
          <a:bodyPr wrap="square">
            <a:spAutoFit/>
          </a:bodyPr>
          <a:lstStyle/>
          <a:p>
            <a:pPr algn="just">
              <a:lnSpc>
                <a:spcPct val="150000"/>
              </a:lnSpc>
            </a:pPr>
            <a:r>
              <a:rPr lang="en-US"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Component 3:</a:t>
            </a:r>
            <a:r>
              <a:rPr lang="zh-CN" altLang="zh-CN" sz="2000" kern="1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恢复湿地</a:t>
            </a:r>
            <a:r>
              <a:rPr lang="zh-CN"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和草地</a:t>
            </a:r>
            <a:r>
              <a:rPr lang="zh-CN" altLang="en-US"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solidFill>
                  <a:srgbClr val="C00000"/>
                </a:solidFill>
                <a:effectLst/>
                <a:latin typeface="黑体" panose="02010609060101010101" pitchFamily="49" charset="-122"/>
                <a:ea typeface="黑体" panose="02010609060101010101" pitchFamily="49" charset="-122"/>
                <a:cs typeface="Times New Roman" panose="02020603050405020304" pitchFamily="18" charset="0"/>
              </a:rPr>
              <a:t>改善查干湖周围生产景观的生物多样性保护</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									</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a:lnSpc>
                <a:spcPct val="150000"/>
              </a:lnSpc>
            </a:pP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Outcome 3.1: </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退化湿地恢复与重建</a:t>
            </a:r>
            <a:r>
              <a:rPr lang="zh-CN" altLang="zh-CN" sz="2000" dirty="0">
                <a:effectLst/>
                <a:latin typeface="黑体" panose="02010609060101010101" pitchFamily="49" charset="-122"/>
                <a:ea typeface="黑体" panose="02010609060101010101" pitchFamily="49" charset="-122"/>
                <a:cs typeface="Times New Roman" panose="02020603050405020304" pitchFamily="18" charset="0"/>
              </a:rPr>
              <a:t>，利用基线灌溉基础设施改善生物多样性保护</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dirty="0">
                <a:effectLst/>
                <a:latin typeface="黑体" panose="02010609060101010101" pitchFamily="49" charset="-122"/>
                <a:ea typeface="黑体" panose="02010609060101010101" pitchFamily="49" charset="-122"/>
                <a:cs typeface="Times New Roman" panose="02020603050405020304" pitchFamily="18" charset="0"/>
              </a:rPr>
              <a:t>通过监控系统进行水流管理</a:t>
            </a:r>
            <a:endParaRPr lang="en-US" altLang="zh-CN" sz="2000" dirty="0">
              <a:effectLst/>
              <a:latin typeface="黑体" panose="02010609060101010101" pitchFamily="49" charset="-122"/>
              <a:ea typeface="黑体" panose="02010609060101010101" pitchFamily="49" charset="-122"/>
              <a:cs typeface="Times New Roman" panose="02020603050405020304" pitchFamily="18" charset="0"/>
            </a:endParaRPr>
          </a:p>
          <a:p>
            <a:pPr>
              <a:lnSpc>
                <a:spcPct val="150000"/>
              </a:lnSpc>
            </a:pP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Outcome 3.2: </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设计和建立一个综合监测系统，以监测盐度、污染物水平、水量和生物多样性的发展</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早期预警系统，在整个项目中调整水管理和耕作方式</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a:t>
            </a:r>
          </a:p>
          <a:p>
            <a:pPr>
              <a:lnSpc>
                <a:spcPct val="150000"/>
              </a:lnSpc>
            </a:pP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Outcome 3.3:</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保护修复湿地和保护湿地生物多样性的长期管理制度</a:t>
            </a:r>
            <a:r>
              <a:rPr lang="en-US" altLang="zh-CN" sz="20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effectLst/>
                <a:latin typeface="黑体" panose="02010609060101010101" pitchFamily="49" charset="-122"/>
                <a:ea typeface="黑体" panose="02010609060101010101" pitchFamily="49" charset="-122"/>
                <a:cs typeface="Times New Roman" panose="02020603050405020304" pitchFamily="18" charset="0"/>
              </a:rPr>
              <a:t>包括为当地社区提供湿地联合管理方法，以及提高湿地生物多样性保护的意识</a:t>
            </a:r>
            <a:r>
              <a:rPr lang="zh-CN" altLang="en-US" sz="1800" dirty="0">
                <a:effectLst/>
                <a:latin typeface="Calibri" panose="020F0502020204030204" pitchFamily="34" charset="0"/>
                <a:ea typeface="宋体" panose="02010600030101010101" pitchFamily="2" charset="-122"/>
                <a:cs typeface="Times New Roman" panose="02020603050405020304" pitchFamily="18" charset="0"/>
              </a:rPr>
              <a:t>	</a:t>
            </a:r>
            <a:endParaRPr lang="en-US" altLang="zh-CN" sz="18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xmlns="" id="{A07A0A9C-A5B5-495C-BEE4-E3506C57BA5E}"/>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一、计划任务</a:t>
            </a:r>
          </a:p>
        </p:txBody>
      </p:sp>
    </p:spTree>
    <p:extLst>
      <p:ext uri="{BB962C8B-B14F-4D97-AF65-F5344CB8AC3E}">
        <p14:creationId xmlns:p14="http://schemas.microsoft.com/office/powerpoint/2010/main" val="26111074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963504" y="1268761"/>
            <a:ext cx="6280904" cy="5472608"/>
            <a:chOff x="1963504" y="1502619"/>
            <a:chExt cx="6280904" cy="4662685"/>
          </a:xfrm>
        </p:grpSpPr>
        <p:sp>
          <p:nvSpPr>
            <p:cNvPr id="5" name="文本框 4"/>
            <p:cNvSpPr txBox="1"/>
            <p:nvPr/>
          </p:nvSpPr>
          <p:spPr>
            <a:xfrm>
              <a:off x="3397401" y="2656709"/>
              <a:ext cx="3392136" cy="384256"/>
            </a:xfrm>
            <a:prstGeom prst="rect">
              <a:avLst/>
            </a:prstGeom>
            <a:solidFill>
              <a:schemeClr val="accent1"/>
            </a:solidFill>
          </p:spPr>
          <p:txBody>
            <a:bodyPr wrap="square" rtlCol="0" anchor="t">
              <a:spAutoFit/>
            </a:bodyPr>
            <a:lstStyle/>
            <a:p>
              <a:pPr algn="ctr"/>
              <a:r>
                <a:rPr lang="zh-CN" altLang="en-US" b="1" dirty="0">
                  <a:solidFill>
                    <a:schemeClr val="bg1"/>
                  </a:solidFill>
                  <a:latin typeface="黑体" panose="02010609060101010101" charset="-122"/>
                  <a:ea typeface="黑体" panose="02010609060101010101" charset="-122"/>
                </a:rPr>
                <a:t>湿地物种多样性数据库</a:t>
              </a:r>
            </a:p>
          </p:txBody>
        </p:sp>
        <p:sp>
          <p:nvSpPr>
            <p:cNvPr id="13" name="圆角矩形 12"/>
            <p:cNvSpPr/>
            <p:nvPr/>
          </p:nvSpPr>
          <p:spPr>
            <a:xfrm>
              <a:off x="2402552" y="1529119"/>
              <a:ext cx="1532473" cy="7512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charset="-122"/>
                  <a:ea typeface="黑体" panose="02010609060101010101" charset="-122"/>
                </a:rPr>
                <a:t>前期积累数据</a:t>
              </a:r>
            </a:p>
          </p:txBody>
        </p:sp>
        <p:sp>
          <p:nvSpPr>
            <p:cNvPr id="14" name="圆角矩形 13"/>
            <p:cNvSpPr/>
            <p:nvPr/>
          </p:nvSpPr>
          <p:spPr>
            <a:xfrm>
              <a:off x="4409729" y="1515869"/>
              <a:ext cx="1580014" cy="7506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黑体" panose="02010609060101010101" charset="-122"/>
                  <a:ea typeface="黑体" panose="02010609060101010101" charset="-122"/>
                  <a:sym typeface="+mn-ea"/>
                </a:rPr>
                <a:t>项目区相关历史资料</a:t>
              </a:r>
              <a:endParaRPr lang="zh-CN" altLang="en-US" b="1" dirty="0">
                <a:latin typeface="黑体" panose="02010609060101010101" charset="-122"/>
                <a:ea typeface="黑体" panose="02010609060101010101" charset="-122"/>
              </a:endParaRPr>
            </a:p>
          </p:txBody>
        </p:sp>
        <p:sp>
          <p:nvSpPr>
            <p:cNvPr id="15" name="圆角矩形 14"/>
            <p:cNvSpPr/>
            <p:nvPr/>
          </p:nvSpPr>
          <p:spPr>
            <a:xfrm>
              <a:off x="6400127" y="1529119"/>
              <a:ext cx="1245834" cy="7108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charset="-122"/>
                  <a:ea typeface="黑体" panose="02010609060101010101" charset="-122"/>
                </a:rPr>
                <a:t>野外补充调查</a:t>
              </a:r>
            </a:p>
          </p:txBody>
        </p:sp>
        <p:sp>
          <p:nvSpPr>
            <p:cNvPr id="16" name="文本框 15"/>
            <p:cNvSpPr txBox="1"/>
            <p:nvPr/>
          </p:nvSpPr>
          <p:spPr>
            <a:xfrm>
              <a:off x="4028009" y="3292276"/>
              <a:ext cx="2153293" cy="384256"/>
            </a:xfrm>
            <a:prstGeom prst="rect">
              <a:avLst/>
            </a:prstGeom>
            <a:solidFill>
              <a:schemeClr val="accent1"/>
            </a:solidFill>
          </p:spPr>
          <p:txBody>
            <a:bodyPr wrap="square" rtlCol="0" anchor="t">
              <a:spAutoFit/>
            </a:bodyPr>
            <a:lstStyle/>
            <a:p>
              <a:r>
                <a:rPr lang="zh-CN" altLang="en-US" b="1">
                  <a:solidFill>
                    <a:schemeClr val="bg1"/>
                  </a:solidFill>
                  <a:latin typeface="黑体" panose="02010609060101010101" charset="-122"/>
                  <a:ea typeface="黑体" panose="02010609060101010101" charset="-122"/>
                </a:rPr>
                <a:t>栖息地本底调查</a:t>
              </a:r>
            </a:p>
          </p:txBody>
        </p:sp>
        <p:sp>
          <p:nvSpPr>
            <p:cNvPr id="17" name="圆角矩形 16"/>
            <p:cNvSpPr/>
            <p:nvPr/>
          </p:nvSpPr>
          <p:spPr>
            <a:xfrm>
              <a:off x="1963504" y="4019049"/>
              <a:ext cx="1203887" cy="467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charset="-122"/>
                  <a:ea typeface="黑体" panose="02010609060101010101" charset="-122"/>
                  <a:sym typeface="+mn-ea"/>
                </a:rPr>
                <a:t>水资源</a:t>
              </a:r>
              <a:endParaRPr lang="zh-CN" altLang="en-US" b="1">
                <a:latin typeface="黑体" panose="02010609060101010101" charset="-122"/>
                <a:ea typeface="黑体" panose="02010609060101010101" charset="-122"/>
              </a:endParaRPr>
            </a:p>
          </p:txBody>
        </p:sp>
        <p:sp>
          <p:nvSpPr>
            <p:cNvPr id="18" name="圆角矩形 17"/>
            <p:cNvSpPr/>
            <p:nvPr/>
          </p:nvSpPr>
          <p:spPr>
            <a:xfrm>
              <a:off x="3529535" y="4019049"/>
              <a:ext cx="1336720" cy="467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charset="-122"/>
                  <a:ea typeface="黑体" panose="02010609060101010101" charset="-122"/>
                </a:rPr>
                <a:t>植物群落</a:t>
              </a:r>
            </a:p>
          </p:txBody>
        </p:sp>
        <p:sp>
          <p:nvSpPr>
            <p:cNvPr id="19" name="圆角矩形 18"/>
            <p:cNvSpPr/>
            <p:nvPr/>
          </p:nvSpPr>
          <p:spPr>
            <a:xfrm>
              <a:off x="5129124" y="4019049"/>
              <a:ext cx="1426207" cy="467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charset="-122"/>
                  <a:ea typeface="黑体" panose="02010609060101010101" charset="-122"/>
                </a:rPr>
                <a:t>土壤环境</a:t>
              </a:r>
            </a:p>
          </p:txBody>
        </p:sp>
        <p:sp>
          <p:nvSpPr>
            <p:cNvPr id="20" name="圆角矩形 19"/>
            <p:cNvSpPr/>
            <p:nvPr/>
          </p:nvSpPr>
          <p:spPr>
            <a:xfrm>
              <a:off x="6818201" y="4019049"/>
              <a:ext cx="1426207" cy="4677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charset="-122"/>
                  <a:ea typeface="黑体" panose="02010609060101010101" charset="-122"/>
                </a:rPr>
                <a:t>受胁状况</a:t>
              </a:r>
            </a:p>
          </p:txBody>
        </p:sp>
        <p:sp>
          <p:nvSpPr>
            <p:cNvPr id="22" name="文本框 21"/>
            <p:cNvSpPr txBox="1"/>
            <p:nvPr/>
          </p:nvSpPr>
          <p:spPr>
            <a:xfrm>
              <a:off x="3980468" y="5779972"/>
              <a:ext cx="2138611" cy="385332"/>
            </a:xfrm>
            <a:prstGeom prst="rect">
              <a:avLst/>
            </a:prstGeom>
            <a:solidFill>
              <a:schemeClr val="accent1"/>
            </a:solidFill>
          </p:spPr>
          <p:txBody>
            <a:bodyPr wrap="square" rtlCol="0" anchor="t">
              <a:spAutoFit/>
            </a:bodyPr>
            <a:lstStyle/>
            <a:p>
              <a:pPr algn="ctr"/>
              <a:r>
                <a:rPr lang="zh-CN" altLang="en-US" b="1" dirty="0">
                  <a:solidFill>
                    <a:schemeClr val="bg1"/>
                  </a:solidFill>
                  <a:latin typeface="黑体" panose="02010609060101010101" charset="-122"/>
                  <a:ea typeface="黑体" panose="02010609060101010101" charset="-122"/>
                  <a:sym typeface="+mn-ea"/>
                </a:rPr>
                <a:t>湿地恢复依据</a:t>
              </a:r>
            </a:p>
          </p:txBody>
        </p:sp>
        <p:sp>
          <p:nvSpPr>
            <p:cNvPr id="1073742860" name="左大括号 1073742859"/>
            <p:cNvSpPr/>
            <p:nvPr/>
          </p:nvSpPr>
          <p:spPr>
            <a:xfrm rot="5400000">
              <a:off x="4948304" y="1291596"/>
              <a:ext cx="312704" cy="5081911"/>
            </a:xfrm>
            <a:prstGeom prst="leftBrace">
              <a:avLst>
                <a:gd name="adj1" fmla="val 0"/>
                <a:gd name="adj2" fmla="val 50000"/>
              </a:avLst>
            </a:prstGeom>
            <a:noFill/>
            <a:ln w="28575" cap="flat" cmpd="dbl">
              <a:solidFill>
                <a:schemeClr val="accent1">
                  <a:shade val="50000"/>
                </a:schemeClr>
              </a:solidFill>
              <a:prstDash val="solid"/>
              <a:headEnd type="none" w="med" len="med"/>
              <a:tailEnd type="none" w="med" len="med"/>
            </a:ln>
          </p:spPr>
          <p:txBody>
            <a:bodyPr/>
            <a:lstStyle/>
            <a:p>
              <a:endParaRPr lang="zh-CN" altLang="en-US"/>
            </a:p>
          </p:txBody>
        </p:sp>
        <p:sp>
          <p:nvSpPr>
            <p:cNvPr id="23" name="文本框 22"/>
            <p:cNvSpPr txBox="1"/>
            <p:nvPr/>
          </p:nvSpPr>
          <p:spPr>
            <a:xfrm>
              <a:off x="5920529" y="1502619"/>
              <a:ext cx="479597" cy="737372"/>
            </a:xfrm>
            <a:prstGeom prst="rect">
              <a:avLst/>
            </a:prstGeom>
            <a:noFill/>
          </p:spPr>
          <p:txBody>
            <a:bodyPr wrap="none" rtlCol="0" anchor="t">
              <a:spAutoFit/>
              <a:scene3d>
                <a:camera prst="orthographicFront"/>
                <a:lightRig rig="threePt" dir="t"/>
              </a:scene3d>
            </a:bodyPr>
            <a:lstStyle/>
            <a:p>
              <a:r>
                <a:rPr lang="en-US" altLang="zh-CN" sz="4000">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a:t>
              </a:r>
            </a:p>
          </p:txBody>
        </p:sp>
        <p:sp>
          <p:nvSpPr>
            <p:cNvPr id="24" name="文本框 23"/>
            <p:cNvSpPr txBox="1"/>
            <p:nvPr/>
          </p:nvSpPr>
          <p:spPr>
            <a:xfrm>
              <a:off x="3935026" y="1515869"/>
              <a:ext cx="479597" cy="737372"/>
            </a:xfrm>
            <a:prstGeom prst="rect">
              <a:avLst/>
            </a:prstGeom>
            <a:noFill/>
          </p:spPr>
          <p:txBody>
            <a:bodyPr wrap="none" rtlCol="0" anchor="t">
              <a:spAutoFit/>
              <a:scene3d>
                <a:camera prst="orthographicFront"/>
                <a:lightRig rig="threePt" dir="t"/>
              </a:scene3d>
            </a:bodyPr>
            <a:lstStyle/>
            <a:p>
              <a:r>
                <a:rPr lang="en-US" altLang="zh-CN" sz="4000">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a:t>
              </a:r>
            </a:p>
          </p:txBody>
        </p:sp>
        <p:sp>
          <p:nvSpPr>
            <p:cNvPr id="25" name="右箭头 24"/>
            <p:cNvSpPr/>
            <p:nvPr/>
          </p:nvSpPr>
          <p:spPr>
            <a:xfrm rot="5400000">
              <a:off x="4997478" y="2385888"/>
              <a:ext cx="194778" cy="2474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右箭头 25"/>
            <p:cNvSpPr/>
            <p:nvPr/>
          </p:nvSpPr>
          <p:spPr>
            <a:xfrm rot="5400000">
              <a:off x="5007965" y="3064297"/>
              <a:ext cx="194778" cy="2474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2527274" y="4911016"/>
              <a:ext cx="5344923" cy="642219"/>
            </a:xfrm>
            <a:prstGeom prst="rect">
              <a:avLst/>
            </a:prstGeom>
            <a:solidFill>
              <a:schemeClr val="accent1"/>
            </a:solidFill>
          </p:spPr>
          <p:txBody>
            <a:bodyPr wrap="square" rtlCol="0" anchor="t">
              <a:spAutoFit/>
            </a:bodyPr>
            <a:lstStyle/>
            <a:p>
              <a:pPr algn="ctr">
                <a:lnSpc>
                  <a:spcPct val="100000"/>
                </a:lnSpc>
                <a:spcBef>
                  <a:spcPts val="1200"/>
                </a:spcBef>
              </a:pPr>
              <a:endParaRPr lang="en-US" altLang="zh-CN" sz="800" b="1" dirty="0">
                <a:solidFill>
                  <a:schemeClr val="bg1"/>
                </a:solidFill>
                <a:effectLst/>
                <a:latin typeface="黑体" panose="02010609060101010101" charset="-122"/>
                <a:ea typeface="黑体" panose="02010609060101010101" charset="-122"/>
              </a:endParaRPr>
            </a:p>
            <a:p>
              <a:pPr algn="ctr">
                <a:lnSpc>
                  <a:spcPct val="100000"/>
                </a:lnSpc>
              </a:pPr>
              <a:r>
                <a:rPr lang="zh-CN" altLang="en-US" b="1" dirty="0">
                  <a:solidFill>
                    <a:schemeClr val="bg1"/>
                  </a:solidFill>
                  <a:effectLst/>
                  <a:latin typeface="黑体" panose="02010609060101010101" charset="-122"/>
                  <a:ea typeface="黑体" panose="02010609060101010101" charset="-122"/>
                </a:rPr>
                <a:t>关键动植物栖息地评估</a:t>
              </a:r>
              <a:endParaRPr lang="en-US" altLang="zh-CN" b="1" dirty="0">
                <a:solidFill>
                  <a:schemeClr val="bg1"/>
                </a:solidFill>
                <a:effectLst/>
                <a:latin typeface="黑体" panose="02010609060101010101" charset="-122"/>
                <a:ea typeface="黑体" panose="02010609060101010101" charset="-122"/>
              </a:endParaRPr>
            </a:p>
            <a:p>
              <a:pPr algn="ctr">
                <a:lnSpc>
                  <a:spcPct val="100000"/>
                </a:lnSpc>
              </a:pPr>
              <a:endParaRPr lang="zh-CN" altLang="en-US" sz="800" b="1" dirty="0">
                <a:solidFill>
                  <a:schemeClr val="bg1"/>
                </a:solidFill>
                <a:effectLst/>
                <a:latin typeface="黑体" panose="02010609060101010101" charset="-122"/>
                <a:ea typeface="黑体" panose="02010609060101010101" charset="-122"/>
              </a:endParaRPr>
            </a:p>
          </p:txBody>
        </p:sp>
        <p:sp>
          <p:nvSpPr>
            <p:cNvPr id="29" name="左大括号 28"/>
            <p:cNvSpPr/>
            <p:nvPr/>
          </p:nvSpPr>
          <p:spPr>
            <a:xfrm rot="5400000" flipH="1" flipV="1">
              <a:off x="4937118" y="2190829"/>
              <a:ext cx="312704" cy="5081911"/>
            </a:xfrm>
            <a:prstGeom prst="leftBrace">
              <a:avLst>
                <a:gd name="adj1" fmla="val 0"/>
                <a:gd name="adj2" fmla="val 50839"/>
              </a:avLst>
            </a:prstGeom>
            <a:noFill/>
            <a:ln w="28575" cap="flat" cmpd="dbl">
              <a:solidFill>
                <a:schemeClr val="accent1">
                  <a:shade val="50000"/>
                </a:schemeClr>
              </a:solidFill>
              <a:prstDash val="solid"/>
              <a:headEnd type="none" w="med" len="med"/>
              <a:tailEnd type="none" w="med" len="med"/>
            </a:ln>
          </p:spPr>
          <p:txBody>
            <a:bodyPr/>
            <a:lstStyle/>
            <a:p>
              <a:endParaRPr lang="zh-CN" altLang="en-US"/>
            </a:p>
          </p:txBody>
        </p:sp>
        <p:sp>
          <p:nvSpPr>
            <p:cNvPr id="32" name="右箭头 31"/>
            <p:cNvSpPr/>
            <p:nvPr/>
          </p:nvSpPr>
          <p:spPr>
            <a:xfrm rot="5400000">
              <a:off x="5081750" y="5568533"/>
              <a:ext cx="194778" cy="2474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1" name="矩形 30"/>
          <p:cNvSpPr/>
          <p:nvPr/>
        </p:nvSpPr>
        <p:spPr>
          <a:xfrm>
            <a:off x="265748" y="2462786"/>
            <a:ext cx="2261526" cy="1200329"/>
          </a:xfrm>
          <a:prstGeom prst="rect">
            <a:avLst/>
          </a:prstGeom>
        </p:spPr>
        <p:txBody>
          <a:bodyPr wrap="square">
            <a:spAutoFit/>
          </a:bodyPr>
          <a:lstStyle/>
          <a:p>
            <a:r>
              <a:rPr lang="zh-CN" altLang="en-US" sz="2400" dirty="0" smtClean="0">
                <a:solidFill>
                  <a:srgbClr val="C00000"/>
                </a:solidFill>
                <a:latin typeface="黑体" panose="02010609060101010101" pitchFamily="49" charset="-122"/>
                <a:ea typeface="黑体" panose="02010609060101010101" pitchFamily="49" charset="-122"/>
                <a:cs typeface="Times New Roman" panose="02020603050405020304" pitchFamily="18" charset="0"/>
              </a:rPr>
              <a:t>开展</a:t>
            </a:r>
            <a:r>
              <a:rPr lang="zh-CN" altLang="en-US" sz="2400" dirty="0">
                <a:solidFill>
                  <a:srgbClr val="C00000"/>
                </a:solidFill>
                <a:latin typeface="黑体" panose="02010609060101010101" pitchFamily="49" charset="-122"/>
                <a:ea typeface="黑体" panose="02010609060101010101" pitchFamily="49" charset="-122"/>
                <a:cs typeface="Times New Roman" panose="02020603050405020304" pitchFamily="18" charset="0"/>
              </a:rPr>
              <a:t>总体</a:t>
            </a:r>
            <a:r>
              <a:rPr lang="en-US" altLang="zh-CN" sz="2400" dirty="0" smtClean="0">
                <a:solidFill>
                  <a:srgbClr val="C00000"/>
                </a:solidFill>
                <a:latin typeface="黑体" panose="02010609060101010101" pitchFamily="49" charset="-122"/>
                <a:ea typeface="黑体" panose="02010609060101010101" pitchFamily="49" charset="-122"/>
                <a:cs typeface="Times New Roman" panose="02020603050405020304" pitchFamily="18" charset="0"/>
              </a:rPr>
              <a:t>SLWM</a:t>
            </a:r>
            <a:r>
              <a:rPr lang="zh-CN" altLang="en-US" sz="2400" dirty="0" smtClean="0">
                <a:solidFill>
                  <a:srgbClr val="C00000"/>
                </a:solidFill>
                <a:latin typeface="黑体" panose="02010609060101010101" pitchFamily="49" charset="-122"/>
                <a:ea typeface="黑体" panose="02010609060101010101" pitchFamily="49" charset="-122"/>
                <a:cs typeface="Times New Roman" panose="02020603050405020304" pitchFamily="18" charset="0"/>
              </a:rPr>
              <a:t>效</a:t>
            </a:r>
            <a:r>
              <a:rPr lang="zh-CN" altLang="en-US" sz="2400" dirty="0" smtClean="0">
                <a:solidFill>
                  <a:srgbClr val="C00000"/>
                </a:solidFill>
                <a:latin typeface="黑体" panose="02010609060101010101" pitchFamily="49" charset="-122"/>
                <a:ea typeface="黑体" panose="02010609060101010101" pitchFamily="49" charset="-122"/>
                <a:cs typeface="Times New Roman" panose="02020603050405020304" pitchFamily="18" charset="0"/>
              </a:rPr>
              <a:t>果监测，并对模型优化</a:t>
            </a:r>
            <a:endParaRPr lang="zh-CN" altLang="en-US" sz="2400" dirty="0">
              <a:solidFill>
                <a:srgbClr val="C00000"/>
              </a:solidFill>
              <a:latin typeface="黑体" panose="02010609060101010101" pitchFamily="49" charset="-122"/>
              <a:ea typeface="黑体" panose="02010609060101010101" pitchFamily="49" charset="-122"/>
            </a:endParaRPr>
          </a:p>
        </p:txBody>
      </p:sp>
      <p:sp>
        <p:nvSpPr>
          <p:cNvPr id="2" name="文本框 1">
            <a:extLst>
              <a:ext uri="{FF2B5EF4-FFF2-40B4-BE49-F238E27FC236}">
                <a16:creationId xmlns:a16="http://schemas.microsoft.com/office/drawing/2014/main" xmlns="" id="{2E8716F8-58FA-49DA-8A00-2DA5F6B6BFA8}"/>
              </a:ext>
            </a:extLst>
          </p:cNvPr>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四、下一步工作计划</a:t>
            </a:r>
          </a:p>
        </p:txBody>
      </p:sp>
    </p:spTree>
    <p:extLst>
      <p:ext uri="{BB962C8B-B14F-4D97-AF65-F5344CB8AC3E}">
        <p14:creationId xmlns:p14="http://schemas.microsoft.com/office/powerpoint/2010/main" val="16273580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CE8A27FF-725E-49DA-A8E0-0BBFD4CDD4EE}"/>
              </a:ext>
            </a:extLst>
          </p:cNvPr>
          <p:cNvSpPr/>
          <p:nvPr/>
        </p:nvSpPr>
        <p:spPr>
          <a:xfrm>
            <a:off x="467544" y="1628800"/>
            <a:ext cx="8352928" cy="4185761"/>
          </a:xfrm>
          <a:prstGeom prst="rect">
            <a:avLst/>
          </a:prstGeom>
        </p:spPr>
        <p:txBody>
          <a:bodyPr wrap="square">
            <a:spAutoFit/>
          </a:bodyPr>
          <a:lstStyle/>
          <a:p>
            <a:pPr marL="285750" indent="-285750">
              <a:lnSpc>
                <a:spcPct val="150000"/>
              </a:lnSpc>
              <a:spcBef>
                <a:spcPts val="1200"/>
              </a:spcBef>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项目启动晚，加之受疫情影响，一些工作有所延迟。</a:t>
            </a:r>
            <a:endParaRPr lang="en-US" altLang="zh-CN" dirty="0">
              <a:latin typeface="黑体" panose="02010609060101010101" pitchFamily="49" charset="-122"/>
              <a:ea typeface="黑体" panose="02010609060101010101" pitchFamily="49" charset="-122"/>
            </a:endParaRPr>
          </a:p>
          <a:p>
            <a:pPr marL="285750" indent="-285750">
              <a:lnSpc>
                <a:spcPct val="150000"/>
              </a:lnSpc>
              <a:spcBef>
                <a:spcPts val="1200"/>
              </a:spcBef>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如何保障湿地用水。建议协调项目区用水机制，保障项目的顺利</a:t>
            </a:r>
            <a:r>
              <a:rPr lang="zh-CN" altLang="en-US" dirty="0" smtClean="0">
                <a:latin typeface="黑体" panose="02010609060101010101" pitchFamily="49" charset="-122"/>
                <a:ea typeface="黑体" panose="02010609060101010101" pitchFamily="49" charset="-122"/>
              </a:rPr>
              <a:t>实施。</a:t>
            </a:r>
            <a:endParaRPr lang="en-US" altLang="zh-CN" dirty="0">
              <a:latin typeface="黑体" panose="02010609060101010101" pitchFamily="49" charset="-122"/>
              <a:ea typeface="黑体" panose="02010609060101010101" pitchFamily="49" charset="-122"/>
            </a:endParaRPr>
          </a:p>
          <a:p>
            <a:pPr marL="285750" indent="-285750">
              <a:lnSpc>
                <a:spcPct val="150000"/>
              </a:lnSpc>
              <a:spcBef>
                <a:spcPts val="1200"/>
              </a:spcBef>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缺少国际项目经费管理经验。进一步明确国际项目经费管理办法，希望相关部门组织</a:t>
            </a:r>
            <a:r>
              <a:rPr lang="en-US" altLang="zh-CN" dirty="0">
                <a:latin typeface="黑体" panose="02010609060101010101" pitchFamily="49" charset="-122"/>
                <a:ea typeface="黑体" panose="02010609060101010101" pitchFamily="49" charset="-122"/>
              </a:rPr>
              <a:t>GEF</a:t>
            </a:r>
            <a:r>
              <a:rPr lang="zh-CN" altLang="en-US" dirty="0">
                <a:latin typeface="黑体" panose="02010609060101010101" pitchFamily="49" charset="-122"/>
                <a:ea typeface="黑体" panose="02010609060101010101" pitchFamily="49" charset="-122"/>
              </a:rPr>
              <a:t>项目经费使用方面的培训。</a:t>
            </a:r>
            <a:endParaRPr lang="en-US" altLang="zh-CN" dirty="0">
              <a:latin typeface="黑体" panose="02010609060101010101" pitchFamily="49" charset="-122"/>
              <a:ea typeface="黑体" panose="02010609060101010101" pitchFamily="49" charset="-122"/>
            </a:endParaRPr>
          </a:p>
          <a:p>
            <a:pPr marL="285750" indent="-285750">
              <a:lnSpc>
                <a:spcPct val="150000"/>
              </a:lnSpc>
              <a:spcBef>
                <a:spcPts val="1200"/>
              </a:spcBef>
              <a:buFont typeface="Wingdings" panose="05000000000000000000" pitchFamily="2" charset="2"/>
              <a:buChar char="l"/>
            </a:pPr>
            <a:r>
              <a:rPr lang="zh-CN" altLang="en-US" dirty="0">
                <a:latin typeface="黑体" panose="02010609060101010101" pitchFamily="49" charset="-122"/>
                <a:ea typeface="黑体" panose="02010609060101010101" pitchFamily="49" charset="-122"/>
              </a:rPr>
              <a:t>河湖连通、灌区资料（灌区供水量、排水量</a:t>
            </a:r>
            <a:r>
              <a:rPr lang="zh-CN" altLang="en-US" dirty="0" smtClean="0">
                <a:latin typeface="黑体" panose="02010609060101010101" pitchFamily="49" charset="-122"/>
                <a:ea typeface="黑体" panose="02010609060101010101" pitchFamily="49" charset="-122"/>
              </a:rPr>
              <a:t>）。</a:t>
            </a:r>
            <a:endParaRPr lang="en-US" altLang="zh-CN" dirty="0" smtClean="0">
              <a:latin typeface="黑体" panose="02010609060101010101" pitchFamily="49" charset="-122"/>
              <a:ea typeface="黑体" panose="02010609060101010101" pitchFamily="49" charset="-122"/>
            </a:endParaRPr>
          </a:p>
          <a:p>
            <a:pPr marL="285750" indent="-285750">
              <a:lnSpc>
                <a:spcPct val="150000"/>
              </a:lnSpc>
              <a:spcBef>
                <a:spcPts val="1200"/>
              </a:spcBef>
              <a:buFont typeface="Wingdings" panose="05000000000000000000" pitchFamily="2" charset="2"/>
              <a:buChar char="l"/>
            </a:pPr>
            <a:r>
              <a:rPr lang="en-US" altLang="zh-CN" dirty="0">
                <a:latin typeface="黑体" panose="02010609060101010101" pitchFamily="49" charset="-122"/>
                <a:ea typeface="黑体" panose="02010609060101010101" pitchFamily="49" charset="-122"/>
              </a:rPr>
              <a:t>Outcome 3.1: </a:t>
            </a:r>
            <a:r>
              <a:rPr lang="zh-CN" altLang="zh-CN" dirty="0">
                <a:solidFill>
                  <a:srgbClr val="C00000"/>
                </a:solidFill>
                <a:latin typeface="黑体" panose="02010609060101010101" pitchFamily="49" charset="-122"/>
                <a:ea typeface="黑体" panose="02010609060101010101" pitchFamily="49" charset="-122"/>
              </a:rPr>
              <a:t>重建</a:t>
            </a:r>
            <a:r>
              <a:rPr lang="en-US" altLang="zh-CN" dirty="0">
                <a:solidFill>
                  <a:srgbClr val="C00000"/>
                </a:solidFill>
                <a:latin typeface="黑体" panose="02010609060101010101" pitchFamily="49" charset="-122"/>
                <a:ea typeface="黑体" panose="02010609060101010101" pitchFamily="49" charset="-122"/>
              </a:rPr>
              <a:t>1</a:t>
            </a:r>
            <a:r>
              <a:rPr lang="zh-CN" altLang="zh-CN" dirty="0">
                <a:solidFill>
                  <a:srgbClr val="C00000"/>
                </a:solidFill>
                <a:latin typeface="黑体" panose="02010609060101010101" pitchFamily="49" charset="-122"/>
                <a:ea typeface="黑体" panose="02010609060101010101" pitchFamily="49" charset="-122"/>
              </a:rPr>
              <a:t>号和</a:t>
            </a:r>
            <a:r>
              <a:rPr lang="en-US" altLang="zh-CN" dirty="0">
                <a:solidFill>
                  <a:srgbClr val="C00000"/>
                </a:solidFill>
                <a:latin typeface="黑体" panose="02010609060101010101" pitchFamily="49" charset="-122"/>
                <a:ea typeface="黑体" panose="02010609060101010101" pitchFamily="49" charset="-122"/>
              </a:rPr>
              <a:t>2</a:t>
            </a:r>
            <a:r>
              <a:rPr lang="zh-CN" altLang="zh-CN" dirty="0">
                <a:solidFill>
                  <a:srgbClr val="C00000"/>
                </a:solidFill>
                <a:latin typeface="黑体" panose="02010609060101010101" pitchFamily="49" charset="-122"/>
                <a:ea typeface="黑体" panose="02010609060101010101" pitchFamily="49" charset="-122"/>
              </a:rPr>
              <a:t>号工程地点的湿地</a:t>
            </a:r>
            <a:r>
              <a:rPr lang="zh-CN" altLang="zh-CN" dirty="0">
                <a:latin typeface="黑体" panose="02010609060101010101" pitchFamily="49" charset="-122"/>
                <a:ea typeface="黑体" panose="02010609060101010101" pitchFamily="49" charset="-122"/>
              </a:rPr>
              <a:t>，利用基线灌溉基础设施改善生物多样性保护</a:t>
            </a:r>
            <a:r>
              <a:rPr lang="en-US" altLang="zh-CN" dirty="0">
                <a:latin typeface="黑体" panose="02010609060101010101" pitchFamily="49" charset="-122"/>
                <a:ea typeface="黑体" panose="02010609060101010101" pitchFamily="49" charset="-122"/>
              </a:rPr>
              <a:t>;</a:t>
            </a:r>
            <a:r>
              <a:rPr lang="zh-CN" altLang="zh-CN" dirty="0">
                <a:latin typeface="黑体" panose="02010609060101010101" pitchFamily="49" charset="-122"/>
                <a:ea typeface="黑体" panose="02010609060101010101" pitchFamily="49" charset="-122"/>
              </a:rPr>
              <a:t>通过监控系统进行水流管理</a:t>
            </a:r>
            <a:r>
              <a:rPr lang="en-US" altLang="zh-CN" dirty="0"/>
              <a:t>	</a:t>
            </a:r>
            <a:r>
              <a:rPr lang="zh-CN" altLang="en-US" dirty="0" smtClean="0"/>
              <a:t>。</a:t>
            </a:r>
            <a:endParaRPr lang="en-US" altLang="zh-CN" dirty="0" smtClean="0"/>
          </a:p>
          <a:p>
            <a:pPr marL="285750" indent="-285750">
              <a:lnSpc>
                <a:spcPct val="150000"/>
              </a:lnSpc>
              <a:spcBef>
                <a:spcPts val="1200"/>
              </a:spcBef>
              <a:buFont typeface="Wingdings" panose="05000000000000000000" pitchFamily="2" charset="2"/>
              <a:buChar char="l"/>
            </a:pPr>
            <a:r>
              <a:rPr lang="zh-CN" altLang="en-US" dirty="0" smtClean="0">
                <a:latin typeface="微软雅黑" panose="020B0503020204020204" pitchFamily="34" charset="-122"/>
                <a:ea typeface="微软雅黑" panose="020B0503020204020204" pitchFamily="34" charset="-122"/>
              </a:rPr>
              <a:t>探讨项目运行的高效管理模式。</a:t>
            </a:r>
            <a:endParaRPr lang="en-US" altLang="zh-CN" dirty="0">
              <a:latin typeface="微软雅黑" panose="020B0503020204020204" pitchFamily="34" charset="-122"/>
              <a:ea typeface="微软雅黑" panose="020B0503020204020204" pitchFamily="34" charset="-122"/>
            </a:endParaRPr>
          </a:p>
        </p:txBody>
      </p:sp>
      <p:sp>
        <p:nvSpPr>
          <p:cNvPr id="7" name="文本框 6"/>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五、问题与建议</a:t>
            </a:r>
          </a:p>
        </p:txBody>
      </p:sp>
    </p:spTree>
    <p:extLst>
      <p:ext uri="{BB962C8B-B14F-4D97-AF65-F5344CB8AC3E}">
        <p14:creationId xmlns:p14="http://schemas.microsoft.com/office/powerpoint/2010/main" val="37265422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p:nvPr/>
        </p:nvPicPr>
        <p:blipFill>
          <a:blip r:embed="rId2"/>
          <a:stretch>
            <a:fillRect/>
          </a:stretch>
        </p:blipFill>
        <p:spPr>
          <a:xfrm>
            <a:off x="107504" y="2060848"/>
            <a:ext cx="3096344" cy="3816424"/>
          </a:xfrm>
          <a:prstGeom prst="rect">
            <a:avLst/>
          </a:prstGeom>
        </p:spPr>
      </p:pic>
      <p:sp>
        <p:nvSpPr>
          <p:cNvPr id="2" name="矩形 1"/>
          <p:cNvSpPr/>
          <p:nvPr/>
        </p:nvSpPr>
        <p:spPr>
          <a:xfrm>
            <a:off x="3203848" y="1044892"/>
            <a:ext cx="5824656" cy="5632311"/>
          </a:xfrm>
          <a:prstGeom prst="rect">
            <a:avLst/>
          </a:prstGeom>
        </p:spPr>
        <p:txBody>
          <a:bodyPr wrap="square">
            <a:spAutoFit/>
          </a:bodyPr>
          <a:lstStyle/>
          <a:p>
            <a:pPr algn="just">
              <a:spcAft>
                <a:spcPts val="0"/>
              </a:spcAft>
            </a:pPr>
            <a:r>
              <a:rPr lang="en-US" altLang="zh-CN" kern="100" dirty="0">
                <a:latin typeface="等线" panose="02010600030101010101" pitchFamily="2" charset="-122"/>
                <a:ea typeface="等线" panose="02010600030101010101" pitchFamily="2" charset="-122"/>
                <a:cs typeface="Times New Roman" panose="02020603050405020304" pitchFamily="18" charset="0"/>
              </a:rPr>
              <a:t>FAO-GEF</a:t>
            </a: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吉林项目需要的信息清单</a:t>
            </a:r>
          </a:p>
          <a:p>
            <a:pPr marL="342900" lvl="0" indent="-342900" algn="just">
              <a:spcAft>
                <a:spcPts val="0"/>
              </a:spcAft>
              <a:buFont typeface="+mj-lt"/>
              <a:buAutoNum type="arabicPeriod"/>
            </a:pPr>
            <a:r>
              <a:rPr lang="zh-CN" altLang="zh-CN" b="1" kern="100" dirty="0">
                <a:latin typeface="等线" panose="02010600030101010101" pitchFamily="2" charset="-122"/>
                <a:ea typeface="等线" panose="02010600030101010101" pitchFamily="2" charset="-122"/>
                <a:cs typeface="Times New Roman" panose="02020603050405020304" pitchFamily="18" charset="0"/>
              </a:rPr>
              <a:t>文件</a:t>
            </a:r>
            <a:endParaRPr lang="zh-CN" altLang="zh-CN" kern="100" dirty="0">
              <a:latin typeface="等线" panose="02010600030101010101" pitchFamily="2" charset="-122"/>
              <a:ea typeface="等线" panose="02010600030101010101" pitchFamily="2" charset="-122"/>
              <a:cs typeface="Times New Roman" panose="02020603050405020304" pitchFamily="18" charset="0"/>
            </a:endParaRPr>
          </a:p>
          <a:p>
            <a:pPr algn="just">
              <a:spcAft>
                <a:spcPts val="0"/>
              </a:spcAft>
            </a:pPr>
            <a:endParaRPr lang="en-US" altLang="zh-CN" b="1" kern="100" dirty="0">
              <a:latin typeface="等线" panose="02010600030101010101" pitchFamily="2" charset="-122"/>
              <a:ea typeface="等线" panose="02010600030101010101" pitchFamily="2" charset="-122"/>
              <a:cs typeface="Times New Roman" panose="02020603050405020304" pitchFamily="18" charset="0"/>
            </a:endParaRPr>
          </a:p>
          <a:p>
            <a:pPr algn="just">
              <a:spcAft>
                <a:spcPts val="0"/>
              </a:spcAft>
            </a:pPr>
            <a:r>
              <a:rPr lang="zh-CN" altLang="zh-CN"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rPr>
              <a:t>查干湖保护区</a:t>
            </a:r>
            <a:r>
              <a:rPr lang="zh-CN" altLang="en-US"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rPr>
              <a:t>：</a:t>
            </a:r>
            <a:endParaRPr lang="zh-CN" altLang="zh-CN"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查干湖流域生态环境保护规划（草稿） （</a:t>
            </a:r>
            <a:r>
              <a:rPr lang="en-US" altLang="zh-CN" kern="100" dirty="0">
                <a:latin typeface="等线" panose="02010600030101010101" pitchFamily="2" charset="-122"/>
                <a:ea typeface="等线" panose="02010600030101010101" pitchFamily="2" charset="-122"/>
                <a:cs typeface="Times New Roman" panose="02020603050405020304" pitchFamily="18" charset="0"/>
              </a:rPr>
              <a:t>2018-2030</a:t>
            </a:r>
            <a:r>
              <a:rPr lang="zh-CN" altLang="zh-CN" kern="100" dirty="0">
                <a:latin typeface="等线" panose="02010600030101010101" pitchFamily="2" charset="-122"/>
                <a:ea typeface="等线" panose="02010600030101010101" pitchFamily="2" charset="-122"/>
                <a:cs typeface="Times New Roman" panose="02020603050405020304" pitchFamily="18" charset="0"/>
              </a:rPr>
              <a:t>）</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吉林查干湖国家级自然保护区总体规划（草稿）（</a:t>
            </a:r>
            <a:r>
              <a:rPr lang="en-US" altLang="zh-CN" kern="100" dirty="0">
                <a:latin typeface="等线" panose="02010600030101010101" pitchFamily="2" charset="-122"/>
                <a:ea typeface="等线" panose="02010600030101010101" pitchFamily="2" charset="-122"/>
                <a:cs typeface="Times New Roman" panose="02020603050405020304" pitchFamily="18" charset="0"/>
              </a:rPr>
              <a:t>2018-2030</a:t>
            </a:r>
            <a:r>
              <a:rPr lang="zh-CN" altLang="zh-CN" kern="100" dirty="0">
                <a:latin typeface="等线" panose="02010600030101010101" pitchFamily="2" charset="-122"/>
                <a:ea typeface="等线" panose="02010600030101010101" pitchFamily="2" charset="-122"/>
                <a:cs typeface="Times New Roman" panose="02020603050405020304" pitchFamily="18" charset="0"/>
              </a:rPr>
              <a:t>）</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吉林查干湖国家级自然保护区总体规划（现执行的）</a:t>
            </a:r>
          </a:p>
          <a:p>
            <a:pPr algn="just"/>
            <a:endParaRPr lang="en-US" altLang="zh-CN" b="1" kern="100" dirty="0">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rPr>
              <a:t>林业厅</a:t>
            </a:r>
            <a:r>
              <a:rPr lang="zh-CN" altLang="en-US"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rPr>
              <a:t>：</a:t>
            </a:r>
            <a:endParaRPr lang="en-US" altLang="zh-CN"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吉林省第二次全国湿地资源调查（</a:t>
            </a:r>
            <a:r>
              <a:rPr lang="en-US" altLang="zh-CN" kern="100" dirty="0">
                <a:latin typeface="等线" panose="02010600030101010101" pitchFamily="2" charset="-122"/>
                <a:ea typeface="等线" panose="02010600030101010101" pitchFamily="2" charset="-122"/>
                <a:cs typeface="Times New Roman" panose="02020603050405020304" pitchFamily="18" charset="0"/>
              </a:rPr>
              <a:t>2009</a:t>
            </a:r>
            <a:r>
              <a:rPr lang="zh-CN" altLang="zh-CN" kern="100" dirty="0">
                <a:latin typeface="等线" panose="02010600030101010101" pitchFamily="2" charset="-122"/>
                <a:ea typeface="等线" panose="02010600030101010101" pitchFamily="2" charset="-122"/>
                <a:cs typeface="Times New Roman" panose="02020603050405020304" pitchFamily="18" charset="0"/>
              </a:rPr>
              <a:t>）</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吉林省湿地保护规划（</a:t>
            </a:r>
            <a:r>
              <a:rPr lang="en-US" altLang="zh-CN" kern="100" dirty="0">
                <a:latin typeface="等线" panose="02010600030101010101" pitchFamily="2" charset="-122"/>
                <a:ea typeface="等线" panose="02010600030101010101" pitchFamily="2" charset="-122"/>
                <a:cs typeface="Times New Roman" panose="02020603050405020304" pitchFamily="18" charset="0"/>
              </a:rPr>
              <a:t>2016-2020</a:t>
            </a:r>
            <a:r>
              <a:rPr lang="zh-CN" altLang="zh-CN" kern="100" dirty="0">
                <a:latin typeface="等线" panose="02010600030101010101" pitchFamily="2" charset="-122"/>
                <a:ea typeface="等线" panose="02010600030101010101" pitchFamily="2" charset="-122"/>
                <a:cs typeface="Times New Roman" panose="02020603050405020304" pitchFamily="18" charset="0"/>
              </a:rPr>
              <a:t>）</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吉林省湿地保护红线（最新，</a:t>
            </a:r>
            <a:r>
              <a:rPr lang="en-US" altLang="zh-CN" kern="100" dirty="0">
                <a:latin typeface="等线" panose="02010600030101010101" pitchFamily="2" charset="-122"/>
                <a:ea typeface="等线" panose="02010600030101010101" pitchFamily="2" charset="-122"/>
                <a:cs typeface="Times New Roman" panose="02020603050405020304" pitchFamily="18" charset="0"/>
              </a:rPr>
              <a:t>2017</a:t>
            </a:r>
            <a:r>
              <a:rPr lang="zh-CN" altLang="zh-CN" kern="100" dirty="0">
                <a:latin typeface="等线" panose="02010600030101010101" pitchFamily="2" charset="-122"/>
                <a:ea typeface="等线" panose="02010600030101010101" pitchFamily="2" charset="-122"/>
                <a:cs typeface="Times New Roman" panose="02020603050405020304" pitchFamily="18" charset="0"/>
              </a:rPr>
              <a:t>）</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吉林省生物多样性战略和行动计划（环保厅？）</a:t>
            </a:r>
          </a:p>
          <a:p>
            <a:pPr algn="just">
              <a:spcAft>
                <a:spcPts val="0"/>
              </a:spcAft>
            </a:pPr>
            <a:endParaRPr lang="en-US" altLang="zh-CN" b="1" kern="100" dirty="0">
              <a:latin typeface="等线" panose="02010600030101010101" pitchFamily="2" charset="-122"/>
              <a:ea typeface="等线" panose="02010600030101010101" pitchFamily="2" charset="-122"/>
              <a:cs typeface="Times New Roman" panose="02020603050405020304" pitchFamily="18" charset="0"/>
            </a:endParaRPr>
          </a:p>
          <a:p>
            <a:pPr algn="just">
              <a:spcAft>
                <a:spcPts val="0"/>
              </a:spcAft>
            </a:pPr>
            <a:r>
              <a:rPr lang="zh-CN" altLang="zh-CN"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rPr>
              <a:t>牛心套保国家公园</a:t>
            </a:r>
            <a:r>
              <a:rPr lang="zh-CN" altLang="en-US"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rPr>
              <a:t>：</a:t>
            </a:r>
            <a:endParaRPr lang="zh-CN" altLang="zh-CN" b="1" kern="100" dirty="0">
              <a:solidFill>
                <a:schemeClr val="accent6"/>
              </a:solidFill>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牛心套保国家公园总体规划（最近的）</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吉林省大安市湿地经济示范区规划</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吉林省水利厅</a:t>
            </a:r>
          </a:p>
          <a:p>
            <a:pPr marL="285750" indent="-285750" algn="just">
              <a:spcAft>
                <a:spcPts val="0"/>
              </a:spcAft>
              <a:buFont typeface="Wingdings" panose="05000000000000000000" pitchFamily="2" charset="2"/>
              <a:buChar char="l"/>
            </a:pPr>
            <a:r>
              <a:rPr lang="zh-CN" altLang="zh-CN" kern="100" dirty="0">
                <a:latin typeface="等线" panose="02010600030101010101" pitchFamily="2" charset="-122"/>
                <a:ea typeface="等线" panose="02010600030101010101" pitchFamily="2" charset="-122"/>
                <a:cs typeface="Times New Roman" panose="02020603050405020304" pitchFamily="18" charset="0"/>
              </a:rPr>
              <a:t>吉林省河湖联通基本情况、名单及水系图</a:t>
            </a:r>
          </a:p>
        </p:txBody>
      </p:sp>
      <p:sp>
        <p:nvSpPr>
          <p:cNvPr id="6" name="文本框 5"/>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五、问题与建议</a:t>
            </a:r>
          </a:p>
        </p:txBody>
      </p:sp>
    </p:spTree>
    <p:extLst>
      <p:ext uri="{BB962C8B-B14F-4D97-AF65-F5344CB8AC3E}">
        <p14:creationId xmlns:p14="http://schemas.microsoft.com/office/powerpoint/2010/main" val="25015617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467544" y="1196752"/>
          <a:ext cx="8136904" cy="5400600"/>
        </p:xfrm>
        <a:graphic>
          <a:graphicData uri="http://schemas.openxmlformats.org/drawingml/2006/table">
            <a:tbl>
              <a:tblPr>
                <a:tableStyleId>{5C22544A-7EE6-4342-B048-85BDC9FD1C3A}</a:tableStyleId>
              </a:tblPr>
              <a:tblGrid>
                <a:gridCol w="4666118">
                  <a:extLst>
                    <a:ext uri="{9D8B030D-6E8A-4147-A177-3AD203B41FA5}">
                      <a16:colId xmlns:a16="http://schemas.microsoft.com/office/drawing/2014/main" xmlns="" val="340792963"/>
                    </a:ext>
                  </a:extLst>
                </a:gridCol>
                <a:gridCol w="842494">
                  <a:extLst>
                    <a:ext uri="{9D8B030D-6E8A-4147-A177-3AD203B41FA5}">
                      <a16:colId xmlns:a16="http://schemas.microsoft.com/office/drawing/2014/main" xmlns="" val="3591257457"/>
                    </a:ext>
                  </a:extLst>
                </a:gridCol>
                <a:gridCol w="842494">
                  <a:extLst>
                    <a:ext uri="{9D8B030D-6E8A-4147-A177-3AD203B41FA5}">
                      <a16:colId xmlns:a16="http://schemas.microsoft.com/office/drawing/2014/main" xmlns="" val="3745139004"/>
                    </a:ext>
                  </a:extLst>
                </a:gridCol>
                <a:gridCol w="842494">
                  <a:extLst>
                    <a:ext uri="{9D8B030D-6E8A-4147-A177-3AD203B41FA5}">
                      <a16:colId xmlns:a16="http://schemas.microsoft.com/office/drawing/2014/main" xmlns="" val="262958860"/>
                    </a:ext>
                  </a:extLst>
                </a:gridCol>
                <a:gridCol w="943304">
                  <a:extLst>
                    <a:ext uri="{9D8B030D-6E8A-4147-A177-3AD203B41FA5}">
                      <a16:colId xmlns:a16="http://schemas.microsoft.com/office/drawing/2014/main" xmlns="" val="204734963"/>
                    </a:ext>
                  </a:extLst>
                </a:gridCol>
              </a:tblGrid>
              <a:tr h="225025">
                <a:tc>
                  <a:txBody>
                    <a:bodyPr/>
                    <a:lstStyle/>
                    <a:p>
                      <a:pPr algn="ctr" fontAlgn="ct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zh-CN" altLang="en-US" sz="1400" b="1" u="none" strike="noStrike" dirty="0">
                          <a:effectLst/>
                          <a:latin typeface="黑体" panose="02010609060101010101" pitchFamily="49" charset="-122"/>
                          <a:ea typeface="黑体" panose="02010609060101010101" pitchFamily="49" charset="-122"/>
                        </a:rPr>
                        <a:t>新庙泡</a:t>
                      </a:r>
                      <a:endParaRPr lang="zh-CN" altLang="en-US" sz="1400" b="1"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zh-CN" altLang="en-US" sz="1400" b="1" u="none" strike="noStrike" dirty="0">
                          <a:effectLst/>
                          <a:latin typeface="黑体" panose="02010609060101010101" pitchFamily="49" charset="-122"/>
                          <a:ea typeface="黑体" panose="02010609060101010101" pitchFamily="49" charset="-122"/>
                        </a:rPr>
                        <a:t>牛心套保</a:t>
                      </a:r>
                      <a:endParaRPr lang="zh-CN" altLang="en-US" sz="1400" b="1"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zh-CN" altLang="en-US" sz="1400" b="1" u="none" strike="noStrike" dirty="0">
                          <a:effectLst/>
                          <a:latin typeface="黑体" panose="02010609060101010101" pitchFamily="49" charset="-122"/>
                          <a:ea typeface="黑体" panose="02010609060101010101" pitchFamily="49" charset="-122"/>
                        </a:rPr>
                        <a:t>大岗泡</a:t>
                      </a:r>
                      <a:endParaRPr lang="zh-CN" altLang="en-US" sz="1400" b="1"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zh-CN" altLang="en-US" sz="1400" b="1" u="none" strike="noStrike" dirty="0">
                          <a:effectLst/>
                          <a:latin typeface="黑体" panose="02010609060101010101" pitchFamily="49" charset="-122"/>
                          <a:ea typeface="黑体" panose="02010609060101010101" pitchFamily="49" charset="-122"/>
                        </a:rPr>
                        <a:t>小西米泡</a:t>
                      </a:r>
                      <a:endParaRPr lang="zh-CN" altLang="en-US" sz="1400" b="1"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880217373"/>
                  </a:ext>
                </a:extLst>
              </a:tr>
              <a:tr h="225025">
                <a:tc>
                  <a:txBody>
                    <a:bodyPr/>
                    <a:lstStyle/>
                    <a:p>
                      <a:pPr algn="ctr" fontAlgn="ctr"/>
                      <a:r>
                        <a:rPr lang="zh-CN" altLang="en-US" sz="1400" b="1" u="none" strike="noStrike" dirty="0">
                          <a:effectLst/>
                          <a:latin typeface="黑体" panose="02010609060101010101" pitchFamily="49" charset="-122"/>
                          <a:ea typeface="黑体" panose="02010609060101010101" pitchFamily="49" charset="-122"/>
                        </a:rPr>
                        <a:t>图件</a:t>
                      </a:r>
                      <a:endParaRPr lang="zh-CN" altLang="en-US" sz="1400" b="1"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745979933"/>
                  </a:ext>
                </a:extLst>
              </a:tr>
              <a:tr h="225025">
                <a:tc>
                  <a:txBody>
                    <a:bodyPr/>
                    <a:lstStyle/>
                    <a:p>
                      <a:pPr algn="l" fontAlgn="ctr"/>
                      <a:r>
                        <a:rPr lang="zh-CN" altLang="en-US" sz="1400" u="none" strike="noStrike" dirty="0">
                          <a:effectLst/>
                          <a:latin typeface="黑体" panose="02010609060101010101" pitchFamily="49" charset="-122"/>
                          <a:ea typeface="黑体" panose="02010609060101010101" pitchFamily="49" charset="-122"/>
                        </a:rPr>
                        <a:t> 水文图（水流向）</a:t>
                      </a: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28489826"/>
                  </a:ext>
                </a:extLst>
              </a:tr>
              <a:tr h="225025">
                <a:tc>
                  <a:txBody>
                    <a:bodyPr/>
                    <a:lstStyle/>
                    <a:p>
                      <a:pPr marL="0" algn="l" defTabSz="685800" rtl="0" eaLnBrk="1" fontAlgn="ctr" latinLnBrk="0" hangingPunct="1"/>
                      <a:r>
                        <a:rPr lang="zh-CN" altLang="en-US" sz="1400" u="none" strike="noStrike" kern="1200" dirty="0">
                          <a:solidFill>
                            <a:schemeClr val="dk1"/>
                          </a:solidFill>
                          <a:effectLst/>
                          <a:latin typeface="黑体" panose="02010609060101010101" pitchFamily="49" charset="-122"/>
                          <a:ea typeface="黑体" panose="02010609060101010101" pitchFamily="49" charset="-122"/>
                          <a:cs typeface="+mn-cs"/>
                        </a:rPr>
                        <a:t> 地形图</a:t>
                      </a: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198937049"/>
                  </a:ext>
                </a:extLst>
              </a:tr>
              <a:tr h="225025">
                <a:tc>
                  <a:txBody>
                    <a:bodyPr/>
                    <a:lstStyle/>
                    <a:p>
                      <a:pPr algn="l" fontAlgn="ctr"/>
                      <a:r>
                        <a:rPr lang="zh-CN" altLang="en-US" sz="1400" u="none" strike="noStrike" dirty="0">
                          <a:effectLst/>
                          <a:latin typeface="黑体" panose="02010609060101010101" pitchFamily="49" charset="-122"/>
                          <a:ea typeface="黑体" panose="02010609060101010101" pitchFamily="49" charset="-122"/>
                        </a:rPr>
                        <a:t> 土地利用现状图</a:t>
                      </a: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529021292"/>
                  </a:ext>
                </a:extLst>
              </a:tr>
              <a:tr h="225025">
                <a:tc>
                  <a:txBody>
                    <a:bodyPr/>
                    <a:lstStyle/>
                    <a:p>
                      <a:pPr algn="l" fontAlgn="ctr"/>
                      <a:r>
                        <a:rPr lang="zh-CN" altLang="en-US" sz="1400" u="none" strike="noStrike" dirty="0">
                          <a:effectLst/>
                          <a:latin typeface="黑体" panose="02010609060101010101" pitchFamily="49" charset="-122"/>
                          <a:ea typeface="黑体" panose="02010609060101010101" pitchFamily="49" charset="-122"/>
                        </a:rPr>
                        <a:t> 卫星影像</a:t>
                      </a: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633367528"/>
                  </a:ext>
                </a:extLst>
              </a:tr>
              <a:tr h="225025">
                <a:tc>
                  <a:txBody>
                    <a:bodyPr/>
                    <a:lstStyle/>
                    <a:p>
                      <a:pPr algn="ctr" fontAlgn="ctr"/>
                      <a:r>
                        <a:rPr lang="zh-CN" altLang="en-US" sz="1400" b="1" u="none" strike="noStrike" dirty="0">
                          <a:effectLst/>
                          <a:latin typeface="黑体" panose="02010609060101010101" pitchFamily="49" charset="-122"/>
                          <a:ea typeface="黑体" panose="02010609060101010101" pitchFamily="49" charset="-122"/>
                        </a:rPr>
                        <a:t>基线数据</a:t>
                      </a:r>
                      <a:endParaRPr lang="zh-CN" altLang="en-US" sz="1400" b="1"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097821089"/>
                  </a:ext>
                </a:extLst>
              </a:tr>
              <a:tr h="225025">
                <a:tc>
                  <a:txBody>
                    <a:bodyPr/>
                    <a:lstStyle/>
                    <a:p>
                      <a:pPr algn="l" fontAlgn="ctr"/>
                      <a:r>
                        <a:rPr lang="zh-CN" altLang="en-US" sz="1400" u="none" strike="noStrike" dirty="0">
                          <a:effectLst/>
                          <a:latin typeface="黑体" panose="02010609060101010101" pitchFamily="49" charset="-122"/>
                          <a:ea typeface="黑体" panose="02010609060101010101" pitchFamily="49" charset="-122"/>
                        </a:rPr>
                        <a:t> 生物多样性监测数据（尤其是水鸟）</a:t>
                      </a: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186413381"/>
                  </a:ext>
                </a:extLst>
              </a:tr>
              <a:tr h="225025">
                <a:tc>
                  <a:txBody>
                    <a:bodyPr/>
                    <a:lstStyle/>
                    <a:p>
                      <a:pPr algn="l" fontAlgn="ctr"/>
                      <a:r>
                        <a:rPr lang="zh-CN" altLang="en-US" sz="1400" u="none" strike="noStrike" dirty="0">
                          <a:effectLst/>
                          <a:latin typeface="黑体" panose="02010609060101010101" pitchFamily="49" charset="-122"/>
                          <a:ea typeface="黑体" panose="02010609060101010101" pitchFamily="49" charset="-122"/>
                        </a:rPr>
                        <a:t> 每个项目区</a:t>
                      </a:r>
                      <a:r>
                        <a:rPr lang="en-US" altLang="zh-CN" sz="1400" u="none" strike="noStrike" dirty="0" err="1">
                          <a:effectLst/>
                          <a:latin typeface="黑体" panose="02010609060101010101" pitchFamily="49" charset="-122"/>
                          <a:ea typeface="黑体" panose="02010609060101010101" pitchFamily="49" charset="-122"/>
                        </a:rPr>
                        <a:t>lIUCN</a:t>
                      </a:r>
                      <a:r>
                        <a:rPr lang="zh-CN" altLang="en-US" sz="1400" u="none" strike="noStrike" dirty="0">
                          <a:effectLst/>
                          <a:latin typeface="黑体" panose="02010609060101010101" pitchFamily="49" charset="-122"/>
                          <a:ea typeface="黑体" panose="02010609060101010101" pitchFamily="49" charset="-122"/>
                        </a:rPr>
                        <a:t>红色名录鹤类的种群数量数据</a:t>
                      </a: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137357992"/>
                  </a:ext>
                </a:extLst>
              </a:tr>
              <a:tr h="225025">
                <a:tc>
                  <a:txBody>
                    <a:bodyPr/>
                    <a:lstStyle/>
                    <a:p>
                      <a:pPr algn="l" fontAlgn="ctr"/>
                      <a:r>
                        <a:rPr lang="zh-CN" altLang="en-US" sz="1400" u="none" strike="noStrike" dirty="0">
                          <a:effectLst/>
                          <a:latin typeface="黑体" panose="02010609060101010101" pitchFamily="49" charset="-122"/>
                          <a:ea typeface="黑体" panose="02010609060101010101" pitchFamily="49" charset="-122"/>
                        </a:rPr>
                        <a:t> 项目区</a:t>
                      </a:r>
                      <a:r>
                        <a:rPr lang="en-US" altLang="zh-CN" sz="1400" u="none" strike="noStrike" dirty="0">
                          <a:effectLst/>
                          <a:latin typeface="黑体" panose="02010609060101010101" pitchFamily="49" charset="-122"/>
                          <a:ea typeface="黑体" panose="02010609060101010101" pitchFamily="49" charset="-122"/>
                        </a:rPr>
                        <a:t>l</a:t>
                      </a:r>
                      <a:r>
                        <a:rPr lang="zh-CN" altLang="en-US" sz="1400" u="none" strike="noStrike" dirty="0">
                          <a:effectLst/>
                          <a:latin typeface="黑体" panose="02010609060101010101" pitchFamily="49" charset="-122"/>
                          <a:ea typeface="黑体" panose="02010609060101010101" pitchFamily="49" charset="-122"/>
                        </a:rPr>
                        <a:t>所在景观中</a:t>
                      </a:r>
                      <a:r>
                        <a:rPr lang="en-US" altLang="zh-CN" sz="1400" u="none" strike="noStrike" dirty="0">
                          <a:effectLst/>
                          <a:latin typeface="黑体" panose="02010609060101010101" pitchFamily="49" charset="-122"/>
                          <a:ea typeface="黑体" panose="02010609060101010101" pitchFamily="49" charset="-122"/>
                        </a:rPr>
                        <a:t>IUCN</a:t>
                      </a:r>
                      <a:r>
                        <a:rPr lang="zh-CN" altLang="en-US" sz="1400" u="none" strike="noStrike" dirty="0">
                          <a:effectLst/>
                          <a:latin typeface="黑体" panose="02010609060101010101" pitchFamily="49" charset="-122"/>
                          <a:ea typeface="黑体" panose="02010609060101010101" pitchFamily="49" charset="-122"/>
                        </a:rPr>
                        <a:t>红色名录鹤类的种群数量数据</a:t>
                      </a: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803237506"/>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其他国家</a:t>
                      </a:r>
                      <a:r>
                        <a:rPr lang="en-US" altLang="zh-CN" sz="1400" u="none" strike="noStrike">
                          <a:effectLst/>
                          <a:latin typeface="黑体" panose="02010609060101010101" pitchFamily="49" charset="-122"/>
                          <a:ea typeface="黑体" panose="02010609060101010101" pitchFamily="49" charset="-122"/>
                        </a:rPr>
                        <a:t>/</a:t>
                      </a:r>
                      <a:r>
                        <a:rPr lang="zh-CN" altLang="en-US" sz="1400" u="none" strike="noStrike">
                          <a:effectLst/>
                          <a:latin typeface="黑体" panose="02010609060101010101" pitchFamily="49" charset="-122"/>
                          <a:ea typeface="黑体" panose="02010609060101010101" pitchFamily="49" charset="-122"/>
                        </a:rPr>
                        <a:t>国际重要生物多样性的清单，种群数据</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771390277"/>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年度地表水水质监测数据</a:t>
                      </a:r>
                      <a:r>
                        <a:rPr lang="en-US" altLang="zh-CN" sz="1400" u="none" strike="noStrike">
                          <a:effectLst/>
                          <a:latin typeface="黑体" panose="02010609060101010101" pitchFamily="49" charset="-122"/>
                          <a:ea typeface="黑体" panose="02010609060101010101" pitchFamily="49" charset="-122"/>
                        </a:rPr>
                        <a:t>(24 </a:t>
                      </a:r>
                      <a:r>
                        <a:rPr lang="zh-CN" altLang="en-US" sz="1400" u="none" strike="noStrike">
                          <a:effectLst/>
                          <a:latin typeface="黑体" panose="02010609060101010101" pitchFamily="49" charset="-122"/>
                          <a:ea typeface="黑体" panose="02010609060101010101" pitchFamily="49" charset="-122"/>
                        </a:rPr>
                        <a:t>项水质指标，</a:t>
                      </a:r>
                      <a:r>
                        <a:rPr lang="en-US" altLang="zh-CN" sz="1400" u="none" strike="noStrike">
                          <a:effectLst/>
                          <a:latin typeface="黑体" panose="02010609060101010101" pitchFamily="49" charset="-122"/>
                          <a:ea typeface="黑体" panose="02010609060101010101" pitchFamily="49" charset="-122"/>
                        </a:rPr>
                        <a:t>GB 3838-2002)</a:t>
                      </a:r>
                      <a:endParaRPr lang="en-US" altLang="zh-CN"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973877080"/>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年度地表水位监测数据</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213662939"/>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年度补水量</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289404301"/>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年度蒸发量</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1347996071"/>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年度排出水量</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4622218"/>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地下水水位监测数据 （季度）</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144401424"/>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稻田灌溉</a:t>
                      </a:r>
                      <a:r>
                        <a:rPr lang="en-US" altLang="zh-CN" sz="1400" u="none" strike="noStrike">
                          <a:effectLst/>
                          <a:latin typeface="黑体" panose="02010609060101010101" pitchFamily="49" charset="-122"/>
                          <a:ea typeface="黑体" panose="02010609060101010101" pitchFamily="49" charset="-122"/>
                        </a:rPr>
                        <a:t>/</a:t>
                      </a:r>
                      <a:r>
                        <a:rPr lang="zh-CN" altLang="en-US" sz="1400" u="none" strike="noStrike">
                          <a:effectLst/>
                          <a:latin typeface="黑体" panose="02010609060101010101" pitchFamily="49" charset="-122"/>
                          <a:ea typeface="黑体" panose="02010609060101010101" pitchFamily="49" charset="-122"/>
                        </a:rPr>
                        <a:t>排水年度时间表</a:t>
                      </a:r>
                      <a:r>
                        <a:rPr lang="en-US" altLang="zh-CN" sz="1400" u="none" strike="noStrike">
                          <a:effectLst/>
                          <a:latin typeface="黑体" panose="02010609060101010101" pitchFamily="49" charset="-122"/>
                          <a:ea typeface="黑体" panose="02010609060101010101" pitchFamily="49" charset="-122"/>
                        </a:rPr>
                        <a:t>(</a:t>
                      </a:r>
                      <a:r>
                        <a:rPr lang="zh-CN" altLang="en-US" sz="1400" u="none" strike="noStrike">
                          <a:effectLst/>
                          <a:latin typeface="黑体" panose="02010609060101010101" pitchFamily="49" charset="-122"/>
                          <a:ea typeface="黑体" panose="02010609060101010101" pitchFamily="49" charset="-122"/>
                        </a:rPr>
                        <a:t>按月计算</a:t>
                      </a:r>
                      <a:r>
                        <a:rPr lang="en-US" altLang="zh-CN" sz="1400" u="none" strike="noStrike">
                          <a:effectLst/>
                          <a:latin typeface="黑体" panose="02010609060101010101" pitchFamily="49" charset="-122"/>
                          <a:ea typeface="黑体" panose="02010609060101010101" pitchFamily="49" charset="-122"/>
                        </a:rPr>
                        <a:t>)</a:t>
                      </a:r>
                      <a:endParaRPr lang="en-US" altLang="zh-CN"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607267037"/>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向每个项目区排水的农田（水稻田）面积</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992897013"/>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湿地植被群落和面积（图？）</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851230892"/>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主管单位</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1281087284"/>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土地权属</a:t>
                      </a:r>
                      <a:endParaRPr lang="zh-CN" alt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1349628420"/>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湿地面积数据</a:t>
                      </a:r>
                      <a:r>
                        <a:rPr lang="en-US" altLang="zh-CN" sz="1400" u="none" strike="noStrike">
                          <a:effectLst/>
                          <a:latin typeface="黑体" panose="02010609060101010101" pitchFamily="49" charset="-122"/>
                          <a:ea typeface="黑体" panose="02010609060101010101" pitchFamily="49" charset="-122"/>
                        </a:rPr>
                        <a:t>(</a:t>
                      </a:r>
                      <a:r>
                        <a:rPr lang="zh-CN" altLang="en-US" sz="1400" u="none" strike="noStrike">
                          <a:effectLst/>
                          <a:latin typeface="黑体" panose="02010609060101010101" pitchFamily="49" charset="-122"/>
                          <a:ea typeface="黑体" panose="02010609060101010101" pitchFamily="49" charset="-122"/>
                        </a:rPr>
                        <a:t>历史面积和</a:t>
                      </a:r>
                      <a:r>
                        <a:rPr lang="en-US" altLang="zh-CN" sz="1400" u="none" strike="noStrike">
                          <a:effectLst/>
                          <a:latin typeface="黑体" panose="02010609060101010101" pitchFamily="49" charset="-122"/>
                          <a:ea typeface="黑体" panose="02010609060101010101" pitchFamily="49" charset="-122"/>
                        </a:rPr>
                        <a:t>2018</a:t>
                      </a:r>
                      <a:r>
                        <a:rPr lang="zh-CN" altLang="en-US" sz="1400" u="none" strike="noStrike">
                          <a:effectLst/>
                          <a:latin typeface="黑体" panose="02010609060101010101" pitchFamily="49" charset="-122"/>
                          <a:ea typeface="黑体" panose="02010609060101010101" pitchFamily="49" charset="-122"/>
                        </a:rPr>
                        <a:t>年面积</a:t>
                      </a:r>
                      <a:r>
                        <a:rPr lang="en-US" altLang="zh-CN" sz="1400" u="none" strike="noStrike">
                          <a:effectLst/>
                          <a:latin typeface="黑体" panose="02010609060101010101" pitchFamily="49" charset="-122"/>
                          <a:ea typeface="黑体" panose="02010609060101010101" pitchFamily="49" charset="-122"/>
                        </a:rPr>
                        <a:t>)</a:t>
                      </a:r>
                      <a:endParaRPr lang="en-US" altLang="zh-CN"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284280049"/>
                  </a:ext>
                </a:extLst>
              </a:tr>
              <a:tr h="225025">
                <a:tc>
                  <a:txBody>
                    <a:bodyPr/>
                    <a:lstStyle/>
                    <a:p>
                      <a:pPr algn="l" fontAlgn="ctr"/>
                      <a:r>
                        <a:rPr lang="zh-CN" altLang="en-US" sz="1400" u="none" strike="noStrike">
                          <a:effectLst/>
                          <a:latin typeface="黑体" panose="02010609060101010101" pitchFamily="49" charset="-122"/>
                          <a:ea typeface="黑体" panose="02010609060101010101" pitchFamily="49" charset="-122"/>
                        </a:rPr>
                        <a:t> 土壤特性</a:t>
                      </a:r>
                      <a:r>
                        <a:rPr lang="en-US" altLang="zh-CN" sz="1400" u="none" strike="noStrike">
                          <a:effectLst/>
                          <a:latin typeface="黑体" panose="02010609060101010101" pitchFamily="49" charset="-122"/>
                          <a:ea typeface="黑体" panose="02010609060101010101" pitchFamily="49" charset="-122"/>
                        </a:rPr>
                        <a:t>(</a:t>
                      </a:r>
                      <a:r>
                        <a:rPr lang="zh-CN" altLang="en-US" sz="1400" u="none" strike="noStrike">
                          <a:effectLst/>
                          <a:latin typeface="黑体" panose="02010609060101010101" pitchFamily="49" charset="-122"/>
                          <a:ea typeface="黑体" panose="02010609060101010101" pitchFamily="49" charset="-122"/>
                        </a:rPr>
                        <a:t>土壤理化性质</a:t>
                      </a:r>
                      <a:r>
                        <a:rPr lang="en-US" altLang="zh-CN" sz="1400" u="none" strike="noStrike">
                          <a:effectLst/>
                          <a:latin typeface="黑体" panose="02010609060101010101" pitchFamily="49" charset="-122"/>
                          <a:ea typeface="黑体" panose="02010609060101010101" pitchFamily="49" charset="-122"/>
                        </a:rPr>
                        <a:t>)</a:t>
                      </a:r>
                      <a:endParaRPr lang="en-US" altLang="zh-CN"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a:effectLst/>
                          <a:latin typeface="黑体" panose="02010609060101010101" pitchFamily="49" charset="-122"/>
                          <a:ea typeface="黑体" panose="02010609060101010101" pitchFamily="49" charset="-122"/>
                        </a:rPr>
                        <a:t>X</a:t>
                      </a:r>
                      <a:endParaRPr lang="en-US" sz="1400" b="0" i="0" u="none" strike="noStrike">
                        <a:solidFill>
                          <a:srgbClr val="000000"/>
                        </a:solidFill>
                        <a:effectLst/>
                        <a:latin typeface="黑体" panose="02010609060101010101" pitchFamily="49" charset="-122"/>
                        <a:ea typeface="黑体" panose="02010609060101010101" pitchFamily="49" charset="-122"/>
                      </a:endParaRPr>
                    </a:p>
                  </a:txBody>
                  <a:tcPr marL="6350" marR="6350" marT="6350" marB="0" anchor="ctr"/>
                </a:tc>
                <a:tc>
                  <a:txBody>
                    <a:bodyPr/>
                    <a:lstStyle/>
                    <a:p>
                      <a:pPr algn="ctr" fontAlgn="ctr"/>
                      <a:r>
                        <a:rPr lang="en-US" sz="1400" u="none" strike="noStrike" dirty="0">
                          <a:effectLst/>
                          <a:latin typeface="黑体" panose="02010609060101010101" pitchFamily="49" charset="-122"/>
                          <a:ea typeface="黑体" panose="02010609060101010101" pitchFamily="49" charset="-122"/>
                        </a:rPr>
                        <a:t>X</a:t>
                      </a:r>
                      <a:endParaRPr lang="en-US" sz="1400" b="0" i="0" u="none" strike="noStrike" dirty="0">
                        <a:solidFill>
                          <a:srgbClr val="000000"/>
                        </a:solidFill>
                        <a:effectLst/>
                        <a:latin typeface="黑体" panose="02010609060101010101" pitchFamily="49" charset="-122"/>
                        <a:ea typeface="黑体" panose="02010609060101010101" pitchFamily="49" charset="-122"/>
                      </a:endParaRPr>
                    </a:p>
                  </a:txBody>
                  <a:tcPr marL="6350" marR="6350" marT="6350" marB="0" anchor="ctr"/>
                </a:tc>
                <a:extLst>
                  <a:ext uri="{0D108BD9-81ED-4DB2-BD59-A6C34878D82A}">
                    <a16:rowId xmlns:a16="http://schemas.microsoft.com/office/drawing/2014/main" xmlns="" val="3025722057"/>
                  </a:ext>
                </a:extLst>
              </a:tr>
            </a:tbl>
          </a:graphicData>
        </a:graphic>
      </p:graphicFrame>
      <p:sp>
        <p:nvSpPr>
          <p:cNvPr id="7" name="文本框 6"/>
          <p:cNvSpPr txBox="1"/>
          <p:nvPr/>
        </p:nvSpPr>
        <p:spPr>
          <a:xfrm>
            <a:off x="2563700" y="239793"/>
            <a:ext cx="4320480"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五、问题与建议</a:t>
            </a:r>
          </a:p>
        </p:txBody>
      </p:sp>
    </p:spTree>
    <p:extLst>
      <p:ext uri="{BB962C8B-B14F-4D97-AF65-F5344CB8AC3E}">
        <p14:creationId xmlns:p14="http://schemas.microsoft.com/office/powerpoint/2010/main" val="17939999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99792" y="2492896"/>
            <a:ext cx="3672408" cy="1200329"/>
          </a:xfrm>
          <a:prstGeom prst="rect">
            <a:avLst/>
          </a:prstGeom>
          <a:noFill/>
        </p:spPr>
        <p:txBody>
          <a:bodyPr wrap="square" rtlCol="0">
            <a:spAutoFit/>
          </a:bodyPr>
          <a:lstStyle/>
          <a:p>
            <a:pPr algn="ctr"/>
            <a:r>
              <a:rPr lang="zh-CN" altLang="en-US" sz="7200" dirty="0">
                <a:solidFill>
                  <a:srgbClr val="C00000"/>
                </a:solidFill>
                <a:latin typeface="黑体" panose="02010609060101010101" pitchFamily="49" charset="-122"/>
                <a:ea typeface="黑体" panose="02010609060101010101" pitchFamily="49" charset="-122"/>
              </a:rPr>
              <a:t>谢谢！</a:t>
            </a:r>
          </a:p>
        </p:txBody>
      </p:sp>
    </p:spTree>
    <p:extLst>
      <p:ext uri="{BB962C8B-B14F-4D97-AF65-F5344CB8AC3E}">
        <p14:creationId xmlns:p14="http://schemas.microsoft.com/office/powerpoint/2010/main" val="422602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xmlns="" id="{EB701EC0-3F65-4688-B521-96F7164C04BF}"/>
              </a:ext>
            </a:extLst>
          </p:cNvPr>
          <p:cNvSpPr txBox="1"/>
          <p:nvPr/>
        </p:nvSpPr>
        <p:spPr>
          <a:xfrm>
            <a:off x="683568" y="1235897"/>
            <a:ext cx="7416824" cy="584775"/>
          </a:xfrm>
          <a:prstGeom prst="rect">
            <a:avLst/>
          </a:prstGeom>
          <a:noFill/>
        </p:spPr>
        <p:txBody>
          <a:bodyPr wrap="square" rtlCol="0">
            <a:spAutoFit/>
          </a:bodyPr>
          <a:lstStyle/>
          <a:p>
            <a:pPr algn="ctr"/>
            <a:r>
              <a:rPr lang="en-US" altLang="zh-CN" sz="3200" dirty="0">
                <a:latin typeface="黑体" panose="02010609060101010101" pitchFamily="49" charset="-122"/>
                <a:ea typeface="黑体" panose="02010609060101010101" pitchFamily="49" charset="-122"/>
              </a:rPr>
              <a:t>2019</a:t>
            </a:r>
            <a:r>
              <a:rPr lang="zh-CN" altLang="en-US" sz="3200" dirty="0">
                <a:latin typeface="黑体" panose="02010609060101010101" pitchFamily="49" charset="-122"/>
                <a:ea typeface="黑体" panose="02010609060101010101" pitchFamily="49" charset="-122"/>
              </a:rPr>
              <a:t>年产出</a:t>
            </a:r>
          </a:p>
        </p:txBody>
      </p:sp>
      <p:sp>
        <p:nvSpPr>
          <p:cNvPr id="13" name="TextBox 12"/>
          <p:cNvSpPr txBox="1"/>
          <p:nvPr/>
        </p:nvSpPr>
        <p:spPr>
          <a:xfrm>
            <a:off x="215516" y="2264738"/>
            <a:ext cx="8712968" cy="2328523"/>
          </a:xfrm>
          <a:prstGeom prst="rect">
            <a:avLst/>
          </a:prstGeom>
          <a:noFill/>
        </p:spPr>
        <p:txBody>
          <a:bodyPr wrap="square" rtlCol="0">
            <a:spAutoFit/>
          </a:bodyPr>
          <a:lstStyle/>
          <a:p>
            <a:pPr>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altLang="zh-CN" sz="2000" dirty="0">
                <a:latin typeface="黑体" panose="02010609060101010101" pitchFamily="49" charset="-122"/>
                <a:ea typeface="黑体" panose="02010609060101010101" pitchFamily="49" charset="-122"/>
              </a:rPr>
              <a:t>2.1.1:</a:t>
            </a:r>
            <a:r>
              <a:rPr lang="zh-CN" altLang="en-US" sz="2000" dirty="0">
                <a:latin typeface="黑体" panose="02010609060101010101" pitchFamily="49" charset="-122"/>
                <a:ea typeface="黑体" panose="02010609060101010101" pitchFamily="49" charset="-122"/>
              </a:rPr>
              <a:t>完成生态环境基线调研</a:t>
            </a:r>
            <a:endParaRPr lang="en-US" altLang="zh-CN" sz="2000" dirty="0">
              <a:latin typeface="黑体" panose="02010609060101010101" pitchFamily="49" charset="-122"/>
              <a:ea typeface="黑体" panose="02010609060101010101" pitchFamily="49" charset="-122"/>
            </a:endParaRPr>
          </a:p>
          <a:p>
            <a:pPr>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altLang="zh-CN" sz="2000" dirty="0">
                <a:latin typeface="黑体" panose="02010609060101010101" pitchFamily="49" charset="-122"/>
                <a:ea typeface="黑体" panose="02010609060101010101" pitchFamily="49" charset="-122"/>
              </a:rPr>
              <a:t>2.1.2</a:t>
            </a:r>
            <a:r>
              <a:rPr lang="zh-CN" altLang="en-US" sz="2000" dirty="0">
                <a:latin typeface="黑体" panose="02010609060101010101" pitchFamily="49" charset="-122"/>
                <a:ea typeface="黑体" panose="02010609060101010101" pitchFamily="49" charset="-122"/>
              </a:rPr>
              <a:t>：完成项目所在区域地下水位调研，为地下水位稳定提供了基准</a:t>
            </a:r>
            <a:endParaRPr lang="en-US" altLang="zh-CN" sz="2000" dirty="0">
              <a:latin typeface="黑体" panose="02010609060101010101" pitchFamily="49" charset="-122"/>
              <a:ea typeface="黑体" panose="02010609060101010101" pitchFamily="49" charset="-122"/>
            </a:endParaRPr>
          </a:p>
          <a:p>
            <a:pPr>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altLang="zh-CN" sz="2000" dirty="0">
                <a:latin typeface="黑体" panose="02010609060101010101" pitchFamily="49" charset="-122"/>
                <a:ea typeface="黑体" panose="02010609060101010101" pitchFamily="49" charset="-122"/>
              </a:rPr>
              <a:t>2.2.1</a:t>
            </a:r>
            <a:r>
              <a:rPr lang="zh-CN" altLang="en-US" sz="2000" dirty="0">
                <a:latin typeface="黑体" panose="02010609060101010101" pitchFamily="49" charset="-122"/>
                <a:ea typeface="黑体" panose="02010609060101010101" pitchFamily="49" charset="-122"/>
              </a:rPr>
              <a:t>：完成盐碱地实地调研，且收集了大量植被覆盖率和生产力数据</a:t>
            </a:r>
            <a:endParaRPr lang="en-US" altLang="zh-CN" sz="2000" dirty="0">
              <a:latin typeface="黑体" panose="02010609060101010101" pitchFamily="49" charset="-122"/>
              <a:ea typeface="黑体" panose="02010609060101010101" pitchFamily="49" charset="-122"/>
            </a:endParaRPr>
          </a:p>
          <a:p>
            <a:pPr>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altLang="zh-CN" sz="2000" dirty="0">
                <a:latin typeface="黑体" panose="02010609060101010101" pitchFamily="49" charset="-122"/>
                <a:ea typeface="黑体" panose="02010609060101010101" pitchFamily="49" charset="-122"/>
              </a:rPr>
              <a:t>2.2.3</a:t>
            </a:r>
            <a:r>
              <a:rPr lang="zh-CN" altLang="en-US" sz="2000" dirty="0">
                <a:latin typeface="黑体" panose="02010609060101010101" pitchFamily="49" charset="-122"/>
                <a:ea typeface="黑体" panose="02010609060101010101" pitchFamily="49" charset="-122"/>
              </a:rPr>
              <a:t>：基于之前的研究和实践编制完成了技术导则草案</a:t>
            </a:r>
            <a:endParaRPr lang="en-US" altLang="zh-CN" sz="2000" dirty="0">
              <a:latin typeface="黑体" panose="02010609060101010101" pitchFamily="49" charset="-122"/>
              <a:ea typeface="黑体" panose="02010609060101010101" pitchFamily="49" charset="-122"/>
            </a:endParaRPr>
          </a:p>
          <a:p>
            <a:pPr>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altLang="zh-CN" sz="2000" dirty="0">
                <a:latin typeface="黑体" panose="02010609060101010101" pitchFamily="49" charset="-122"/>
                <a:ea typeface="黑体" panose="02010609060101010101" pitchFamily="49" charset="-122"/>
              </a:rPr>
              <a:t>2.2.4</a:t>
            </a:r>
            <a:r>
              <a:rPr lang="zh-CN" altLang="en-US" sz="2000" dirty="0">
                <a:latin typeface="黑体" panose="02010609060101010101" pitchFamily="49" charset="-122"/>
                <a:ea typeface="黑体" panose="02010609060101010101" pitchFamily="49" charset="-122"/>
              </a:rPr>
              <a:t>：与当地农户及农业公司达成初步合作意向</a:t>
            </a:r>
          </a:p>
        </p:txBody>
      </p:sp>
      <p:sp>
        <p:nvSpPr>
          <p:cNvPr id="3" name="文本框 2">
            <a:extLst>
              <a:ext uri="{FF2B5EF4-FFF2-40B4-BE49-F238E27FC236}">
                <a16:creationId xmlns:a16="http://schemas.microsoft.com/office/drawing/2014/main" xmlns="" id="{7553BE9E-6BDA-4923-A5DD-24F94CB247DE}"/>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404031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8938" y="1409954"/>
            <a:ext cx="8445550" cy="4158190"/>
          </a:xfrm>
          <a:prstGeom prst="rect">
            <a:avLst/>
          </a:prstGeom>
          <a:noFill/>
        </p:spPr>
        <p:txBody>
          <a:bodyPr wrap="square" rtlCol="0">
            <a:spAutoFit/>
          </a:bodyPr>
          <a:lstStyle/>
          <a:p>
            <a:pPr indent="-285750">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sz="2000" dirty="0">
                <a:latin typeface="黑体" panose="02010609060101010101" pitchFamily="49" charset="-122"/>
                <a:ea typeface="黑体" panose="02010609060101010101" pitchFamily="49" charset="-122"/>
              </a:rPr>
              <a:t>3.1.1</a:t>
            </a:r>
            <a:r>
              <a:rPr lang="zh-CN" altLang="en-US" sz="2000" dirty="0">
                <a:latin typeface="黑体" panose="02010609060101010101" pitchFamily="49" charset="-122"/>
                <a:ea typeface="黑体" panose="02010609060101010101" pitchFamily="49" charset="-122"/>
              </a:rPr>
              <a:t>：完成项目所在区域淡水渔业和灌溉作物的生产情况调研。湿地恢复与管理规划草案已着手编制。</a:t>
            </a:r>
          </a:p>
          <a:p>
            <a:pPr indent="-285750">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sz="2000" dirty="0">
                <a:latin typeface="黑体" panose="02010609060101010101" pitchFamily="49" charset="-122"/>
                <a:ea typeface="黑体" panose="02010609060101010101" pitchFamily="49" charset="-122"/>
              </a:rPr>
              <a:t>3.1.2</a:t>
            </a:r>
            <a:r>
              <a:rPr lang="zh-CN" altLang="en-US" sz="2000" dirty="0">
                <a:latin typeface="黑体" panose="02010609060101010101" pitchFamily="49" charset="-122"/>
                <a:ea typeface="黑体" panose="02010609060101010101" pitchFamily="49" charset="-122"/>
              </a:rPr>
              <a:t>：专家组对鸟类生物多样性进行了调研。制定了生物多样性监测计划。</a:t>
            </a:r>
          </a:p>
          <a:p>
            <a:pPr indent="-285750">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sz="2000" dirty="0">
                <a:latin typeface="黑体" panose="02010609060101010101" pitchFamily="49" charset="-122"/>
                <a:ea typeface="黑体" panose="02010609060101010101" pitchFamily="49" charset="-122"/>
              </a:rPr>
              <a:t>3.2.1</a:t>
            </a:r>
            <a:r>
              <a:rPr lang="zh-CN" altLang="en-US" sz="2000" dirty="0">
                <a:latin typeface="黑体" panose="02010609060101010101" pitchFamily="49" charset="-122"/>
                <a:ea typeface="黑体" panose="02010609060101010101" pitchFamily="49" charset="-122"/>
              </a:rPr>
              <a:t>：确定了监测系统布点，开始采购、安装设备的住准备工作。</a:t>
            </a:r>
          </a:p>
          <a:p>
            <a:pPr indent="-285750">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sz="2000" dirty="0">
                <a:latin typeface="黑体" panose="02010609060101010101" pitchFamily="49" charset="-122"/>
                <a:ea typeface="黑体" panose="02010609060101010101" pitchFamily="49" charset="-122"/>
              </a:rPr>
              <a:t>3.2.2</a:t>
            </a:r>
            <a:r>
              <a:rPr lang="zh-CN" altLang="en-US" sz="2000" dirty="0">
                <a:latin typeface="黑体" panose="02010609060101010101" pitchFamily="49" charset="-122"/>
                <a:ea typeface="黑体" panose="02010609060101010101" pitchFamily="49" charset="-122"/>
              </a:rPr>
              <a:t>：收集了相关材料，并根据基线调查结果，开始编制非点源污染控制导则。</a:t>
            </a:r>
          </a:p>
          <a:p>
            <a:pPr indent="-285750">
              <a:lnSpc>
                <a:spcPct val="150000"/>
              </a:lnSpc>
              <a:buFont typeface="Wingdings" pitchFamily="2" charset="2"/>
              <a:buChar char="l"/>
            </a:pPr>
            <a:r>
              <a:rPr lang="zh-CN" altLang="en-US" sz="2000" dirty="0">
                <a:latin typeface="黑体" panose="02010609060101010101" pitchFamily="49" charset="-122"/>
                <a:ea typeface="黑体" panose="02010609060101010101" pitchFamily="49" charset="-122"/>
              </a:rPr>
              <a:t>产出</a:t>
            </a:r>
            <a:r>
              <a:rPr lang="en-US" sz="2000" dirty="0">
                <a:latin typeface="黑体" panose="02010609060101010101" pitchFamily="49" charset="-122"/>
                <a:ea typeface="黑体" panose="02010609060101010101" pitchFamily="49" charset="-122"/>
              </a:rPr>
              <a:t>3.2.3</a:t>
            </a:r>
            <a:r>
              <a:rPr lang="zh-CN" altLang="en-US" sz="2000" dirty="0">
                <a:latin typeface="黑体" panose="02010609060101010101" pitchFamily="49" charset="-122"/>
                <a:ea typeface="黑体" panose="02010609060101010101" pitchFamily="49" charset="-122"/>
              </a:rPr>
              <a:t>：计算了牛心套堡湿地的生态需水量。</a:t>
            </a:r>
          </a:p>
          <a:p>
            <a:pPr>
              <a:lnSpc>
                <a:spcPct val="150000"/>
              </a:lnSpc>
            </a:pPr>
            <a:endParaRPr lang="zh-CN" altLang="en-US" dirty="0"/>
          </a:p>
        </p:txBody>
      </p:sp>
      <p:sp>
        <p:nvSpPr>
          <p:cNvPr id="6" name="TextBox 3">
            <a:extLst>
              <a:ext uri="{FF2B5EF4-FFF2-40B4-BE49-F238E27FC236}">
                <a16:creationId xmlns:a16="http://schemas.microsoft.com/office/drawing/2014/main" xmlns="" id="{DBD04958-47DC-47A2-AD9F-B9126080EA89}"/>
              </a:ext>
            </a:extLst>
          </p:cNvPr>
          <p:cNvSpPr txBox="1"/>
          <p:nvPr/>
        </p:nvSpPr>
        <p:spPr>
          <a:xfrm>
            <a:off x="518938" y="5448046"/>
            <a:ext cx="8324689" cy="830997"/>
          </a:xfrm>
          <a:prstGeom prst="rect">
            <a:avLst/>
          </a:prstGeom>
          <a:solidFill>
            <a:srgbClr val="FFC000"/>
          </a:solidFill>
        </p:spPr>
        <p:txBody>
          <a:bodyPr wrap="square" rtlCol="0">
            <a:spAutoFit/>
          </a:bodyPr>
          <a:lstStyle/>
          <a:p>
            <a:pPr algn="just">
              <a:lnSpc>
                <a:spcPct val="150000"/>
              </a:lnSpc>
            </a:pPr>
            <a:r>
              <a:rPr lang="zh-CN" altLang="en-US" sz="2000" dirty="0">
                <a:latin typeface="黑体" panose="02010609060101010101" pitchFamily="49" charset="-122"/>
                <a:ea typeface="黑体" panose="02010609060101010101" pitchFamily="49" charset="-122"/>
              </a:rPr>
              <a:t>所有项目区域的基线调研均已完成，确定了</a:t>
            </a:r>
            <a:r>
              <a:rPr lang="en-US" altLang="zh-CN" sz="2000" dirty="0">
                <a:latin typeface="黑体" panose="02010609060101010101" pitchFamily="49" charset="-122"/>
                <a:ea typeface="黑体" panose="02010609060101010101" pitchFamily="49" charset="-122"/>
              </a:rPr>
              <a:t>4</a:t>
            </a:r>
            <a:r>
              <a:rPr lang="zh-CN" altLang="en-US" sz="2000" dirty="0">
                <a:latin typeface="黑体" panose="02010609060101010101" pitchFamily="49" charset="-122"/>
                <a:ea typeface="黑体" panose="02010609060101010101" pitchFamily="49" charset="-122"/>
              </a:rPr>
              <a:t>个湿地和农田的水质监测点。</a:t>
            </a:r>
          </a:p>
          <a:p>
            <a:pPr algn="just"/>
            <a:endParaRPr lang="zh-CN" altLang="en-US" dirty="0"/>
          </a:p>
        </p:txBody>
      </p:sp>
      <p:sp>
        <p:nvSpPr>
          <p:cNvPr id="5" name="文本框 4">
            <a:extLst>
              <a:ext uri="{FF2B5EF4-FFF2-40B4-BE49-F238E27FC236}">
                <a16:creationId xmlns:a16="http://schemas.microsoft.com/office/drawing/2014/main" xmlns="" id="{7553BE9E-6BDA-4923-A5DD-24F94CB247DE}"/>
              </a:ext>
            </a:extLst>
          </p:cNvPr>
          <p:cNvSpPr txBox="1"/>
          <p:nvPr/>
        </p:nvSpPr>
        <p:spPr>
          <a:xfrm>
            <a:off x="2843808" y="260648"/>
            <a:ext cx="4032448" cy="584775"/>
          </a:xfrm>
          <a:prstGeom prst="rect">
            <a:avLst/>
          </a:prstGeom>
          <a:noFill/>
        </p:spPr>
        <p:txBody>
          <a:bodyPr wrap="square" rtlCol="0">
            <a:spAutoFit/>
          </a:bodyPr>
          <a:lstStyle/>
          <a:p>
            <a:pPr algn="ctr"/>
            <a:r>
              <a:rPr lang="zh-CN" altLang="en-US" sz="3200" dirty="0">
                <a:latin typeface="黑体" panose="02010609060101010101" pitchFamily="49" charset="-122"/>
                <a:ea typeface="黑体" panose="02010609060101010101" pitchFamily="49" charset="-122"/>
              </a:rPr>
              <a:t>二、主要产出</a:t>
            </a:r>
          </a:p>
        </p:txBody>
      </p:sp>
    </p:spTree>
    <p:extLst>
      <p:ext uri="{BB962C8B-B14F-4D97-AF65-F5344CB8AC3E}">
        <p14:creationId xmlns:p14="http://schemas.microsoft.com/office/powerpoint/2010/main" val="273549282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6001</TotalTime>
  <Words>9363</Words>
  <Application>Microsoft Office PowerPoint</Application>
  <PresentationFormat>全屏显示(4:3)</PresentationFormat>
  <Paragraphs>1640</Paragraphs>
  <Slides>74</Slides>
  <Notes>15</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74</vt:i4>
      </vt:variant>
    </vt:vector>
  </HeadingPairs>
  <TitlesOfParts>
    <vt:vector size="86" baseType="lpstr">
      <vt:lpstr>等线</vt:lpstr>
      <vt:lpstr>黑体</vt:lpstr>
      <vt:lpstr>华光楷体_CNKI</vt:lpstr>
      <vt:lpstr>楷体</vt:lpstr>
      <vt:lpstr>宋体</vt:lpstr>
      <vt:lpstr>微软雅黑</vt:lpstr>
      <vt:lpstr>微软雅黑</vt:lpstr>
      <vt:lpstr>Arial</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吉林大安苏打盐碱地土壤改良（牛心套保）</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Sky123.Org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unknown</dc:creator>
  <cp:lastModifiedBy>Homecenter</cp:lastModifiedBy>
  <cp:revision>618</cp:revision>
  <dcterms:created xsi:type="dcterms:W3CDTF">2018-05-28T01:19:41Z</dcterms:created>
  <dcterms:modified xsi:type="dcterms:W3CDTF">2020-10-28T13:46:34Z</dcterms:modified>
</cp:coreProperties>
</file>